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notesSlides/notesSlide15.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9"/>
  </p:notesMasterIdLst>
  <p:sldIdLst>
    <p:sldId id="256" r:id="rId3"/>
    <p:sldId id="282"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6858000" type="screen4x3"/>
  <p:notesSz cx="6858000" cy="9144000"/>
  <p:embeddedFontLst>
    <p:embeddedFont>
      <p:font typeface="Consolas" panose="020B0609020204030204" pitchFamily="49"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4W2SXJCKygjzsbfl3zVXtjtK+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EE87E0-B7AF-4886-AB79-5722ADD12ED3}">
  <a:tblStyle styleId="{36EE87E0-B7AF-4886-AB79-5722ADD12ED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666"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7397587562617081"/>
          <c:y val="0.15220499781277341"/>
          <c:w val="0.75262544912996754"/>
          <c:h val="0.75004019028871394"/>
        </c:manualLayout>
      </c:layout>
      <c:barChart>
        <c:barDir val="bar"/>
        <c:grouping val="clustered"/>
        <c:varyColors val="1"/>
        <c:ser>
          <c:idx val="0"/>
          <c:order val="0"/>
          <c:tx>
            <c:strRef>
              <c:f>Sheet1!$B$1</c:f>
              <c:strCache>
                <c:ptCount val="1"/>
                <c:pt idx="0">
                  <c:v>API Calls/Min (Max)</c:v>
                </c:pt>
              </c:strCache>
            </c:strRef>
          </c:tx>
          <c:invertIfNegative val="1"/>
          <c:dPt>
            <c:idx val="0"/>
            <c:invertIfNegative val="1"/>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1-3EB6-4D5C-9FEA-10C2016E2121}"/>
              </c:ext>
            </c:extLst>
          </c:dPt>
          <c:dPt>
            <c:idx val="1"/>
            <c:invertIfNegative val="1"/>
            <c:bubble3D val="0"/>
            <c:spPr>
              <a:noFill/>
              <a:ln w="9525" cap="flat" cmpd="sng" algn="ctr">
                <a:solidFill>
                  <a:schemeClr val="accent2"/>
                </a:solidFill>
                <a:miter lim="800000"/>
              </a:ln>
              <a:effectLst>
                <a:glow rad="63500">
                  <a:schemeClr val="accent2">
                    <a:satMod val="175000"/>
                    <a:alpha val="25000"/>
                  </a:schemeClr>
                </a:glow>
              </a:effectLst>
            </c:spPr>
            <c:extLst>
              <c:ext xmlns:c16="http://schemas.microsoft.com/office/drawing/2014/chart" uri="{C3380CC4-5D6E-409C-BE32-E72D297353CC}">
                <c16:uniqueId val="{00000003-3EB6-4D5C-9FEA-10C2016E2121}"/>
              </c:ext>
            </c:extLst>
          </c:dPt>
          <c:dPt>
            <c:idx val="2"/>
            <c:invertIfNegative val="1"/>
            <c:bubble3D val="0"/>
            <c:spPr>
              <a:noFill/>
              <a:ln w="9525" cap="flat" cmpd="sng" algn="ctr">
                <a:solidFill>
                  <a:schemeClr val="accent3"/>
                </a:solidFill>
                <a:miter lim="800000"/>
              </a:ln>
              <a:effectLst>
                <a:glow rad="63500">
                  <a:schemeClr val="accent3">
                    <a:satMod val="175000"/>
                    <a:alpha val="25000"/>
                  </a:schemeClr>
                </a:glow>
              </a:effectLst>
            </c:spPr>
            <c:extLst>
              <c:ext xmlns:c16="http://schemas.microsoft.com/office/drawing/2014/chart" uri="{C3380CC4-5D6E-409C-BE32-E72D297353CC}">
                <c16:uniqueId val="{00000005-3EB6-4D5C-9FEA-10C2016E2121}"/>
              </c:ext>
            </c:extLst>
          </c:dPt>
          <c:dPt>
            <c:idx val="3"/>
            <c:invertIfNegative val="1"/>
            <c:bubble3D val="0"/>
            <c:spPr>
              <a:noFill/>
              <a:ln w="9525" cap="flat" cmpd="sng" algn="ctr">
                <a:solidFill>
                  <a:schemeClr val="accent4"/>
                </a:solidFill>
                <a:miter lim="800000"/>
              </a:ln>
              <a:effectLst>
                <a:glow rad="63500">
                  <a:schemeClr val="accent4">
                    <a:satMod val="175000"/>
                    <a:alpha val="25000"/>
                  </a:schemeClr>
                </a:glow>
              </a:effectLst>
            </c:spPr>
            <c:extLst>
              <c:ext xmlns:c16="http://schemas.microsoft.com/office/drawing/2014/chart" uri="{C3380CC4-5D6E-409C-BE32-E72D297353CC}">
                <c16:uniqueId val="{00000007-3EB6-4D5C-9FEA-10C2016E2121}"/>
              </c:ext>
            </c:extLst>
          </c:dPt>
          <c:dPt>
            <c:idx val="4"/>
            <c:invertIfNegative val="1"/>
            <c:bubble3D val="0"/>
            <c:spPr>
              <a:noFill/>
              <a:ln w="9525" cap="flat" cmpd="sng" algn="ctr">
                <a:solidFill>
                  <a:schemeClr val="accent5"/>
                </a:solidFill>
                <a:miter lim="800000"/>
              </a:ln>
              <a:effectLst>
                <a:glow rad="63500">
                  <a:schemeClr val="accent5">
                    <a:satMod val="175000"/>
                    <a:alpha val="25000"/>
                  </a:schemeClr>
                </a:glow>
              </a:effectLst>
            </c:spPr>
            <c:extLst>
              <c:ext xmlns:c16="http://schemas.microsoft.com/office/drawing/2014/chart" uri="{C3380CC4-5D6E-409C-BE32-E72D297353CC}">
                <c16:uniqueId val="{00000009-3EB6-4D5C-9FEA-10C2016E212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GPT-4</c:v>
                </c:pt>
                <c:pt idx="1">
                  <c:v>DALL-E 2</c:v>
                </c:pt>
                <c:pt idx="2">
                  <c:v>Whisper</c:v>
                </c:pt>
                <c:pt idx="3">
                  <c:v>TTS</c:v>
                </c:pt>
                <c:pt idx="4">
                  <c:v>Suno AI</c:v>
                </c:pt>
              </c:strCache>
            </c:strRef>
          </c:cat>
          <c:val>
            <c:numRef>
              <c:f>Sheet1!$B$2:$B$6</c:f>
              <c:numCache>
                <c:formatCode>General</c:formatCode>
                <c:ptCount val="5"/>
                <c:pt idx="0">
                  <c:v>10</c:v>
                </c:pt>
                <c:pt idx="1">
                  <c:v>3</c:v>
                </c:pt>
                <c:pt idx="2">
                  <c:v>8</c:v>
                </c:pt>
                <c:pt idx="3">
                  <c:v>5</c:v>
                </c:pt>
                <c:pt idx="4">
                  <c:v>2</c:v>
                </c:pt>
              </c:numCache>
            </c:numRef>
          </c:val>
          <c:extLst>
            <c:ext xmlns:c16="http://schemas.microsoft.com/office/drawing/2014/chart" uri="{C3380CC4-5D6E-409C-BE32-E72D297353CC}">
              <c16:uniqueId val="{0000000A-3EB6-4D5C-9FEA-10C2016E2121}"/>
            </c:ext>
          </c:extLst>
        </c:ser>
        <c:dLbls>
          <c:dLblPos val="outEnd"/>
          <c:showLegendKey val="0"/>
          <c:showVal val="1"/>
          <c:showCatName val="0"/>
          <c:showSerName val="0"/>
          <c:showPercent val="0"/>
          <c:showBubbleSize val="0"/>
        </c:dLbls>
        <c:gapWidth val="182"/>
        <c:overlap val="-50"/>
        <c:axId val="-2068027336"/>
        <c:axId val="-2113994440"/>
      </c:barChart>
      <c:catAx>
        <c:axId val="-2068027336"/>
        <c:scaling>
          <c:orientation val="minMax"/>
        </c:scaling>
        <c:delete val="0"/>
        <c:axPos val="l"/>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113994440"/>
        <c:crosses val="autoZero"/>
        <c:auto val="1"/>
        <c:lblAlgn val="ctr"/>
        <c:lblOffset val="100"/>
        <c:noMultiLvlLbl val="0"/>
      </c:catAx>
      <c:valAx>
        <c:axId val="-2113994440"/>
        <c:scaling>
          <c:orientation val="minMax"/>
          <c:max val="12"/>
        </c:scaling>
        <c:delete val="0"/>
        <c:axPos val="b"/>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68027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1"/>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Growth Metrics</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Project Inception</c:v>
                </c:pt>
                <c:pt idx="1">
                  <c:v>First Release</c:v>
                </c:pt>
                <c:pt idx="2">
                  <c:v>GSoC</c:v>
                </c:pt>
                <c:pt idx="3">
                  <c:v>MCP Integration</c:v>
                </c:pt>
                <c:pt idx="4">
                  <c:v>Today</c:v>
                </c:pt>
              </c:strCache>
            </c:strRef>
          </c:cat>
          <c:val>
            <c:numRef>
              <c:f>Sheet1!$B$2:$B$6</c:f>
              <c:numCache>
                <c:formatCode>General</c:formatCode>
                <c:ptCount val="5"/>
                <c:pt idx="0">
                  <c:v>10</c:v>
                </c:pt>
                <c:pt idx="1">
                  <c:v>25</c:v>
                </c:pt>
                <c:pt idx="2">
                  <c:v>75</c:v>
                </c:pt>
                <c:pt idx="3">
                  <c:v>150</c:v>
                </c:pt>
                <c:pt idx="4">
                  <c:v>200</c:v>
                </c:pt>
              </c:numCache>
            </c:numRef>
          </c:val>
          <c:smooth val="0"/>
          <c:extLst>
            <c:ext xmlns:c16="http://schemas.microsoft.com/office/drawing/2014/chart" uri="{C3380CC4-5D6E-409C-BE32-E72D297353CC}">
              <c16:uniqueId val="{00000000-3F9A-7347-85B0-A131D28E2F75}"/>
            </c:ext>
          </c:extLst>
        </c:ser>
        <c:ser>
          <c:idx val="1"/>
          <c:order val="1"/>
          <c:tx>
            <c:strRef>
              <c:f>Sheet1!$C$1</c:f>
              <c:strCache>
                <c:ptCount val="1"/>
                <c:pt idx="0">
                  <c:v>Contributors</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Project Inception</c:v>
                </c:pt>
                <c:pt idx="1">
                  <c:v>First Release</c:v>
                </c:pt>
                <c:pt idx="2">
                  <c:v>GSoC</c:v>
                </c:pt>
                <c:pt idx="3">
                  <c:v>MCP Integration</c:v>
                </c:pt>
                <c:pt idx="4">
                  <c:v>Today</c:v>
                </c:pt>
              </c:strCache>
            </c:strRef>
          </c:cat>
          <c:val>
            <c:numRef>
              <c:f>Sheet1!$C$2:$C$6</c:f>
              <c:numCache>
                <c:formatCode>General</c:formatCode>
                <c:ptCount val="5"/>
                <c:pt idx="0">
                  <c:v>2</c:v>
                </c:pt>
                <c:pt idx="1">
                  <c:v>5</c:v>
                </c:pt>
                <c:pt idx="2">
                  <c:v>15</c:v>
                </c:pt>
                <c:pt idx="3">
                  <c:v>25</c:v>
                </c:pt>
                <c:pt idx="4">
                  <c:v>40</c:v>
                </c:pt>
              </c:numCache>
            </c:numRef>
          </c:val>
          <c:smooth val="0"/>
          <c:extLst>
            <c:ext xmlns:c16="http://schemas.microsoft.com/office/drawing/2014/chart" uri="{C3380CC4-5D6E-409C-BE32-E72D297353CC}">
              <c16:uniqueId val="{00000001-3F9A-7347-85B0-A131D28E2F75}"/>
            </c:ext>
          </c:extLst>
        </c:ser>
        <c:ser>
          <c:idx val="2"/>
          <c:order val="2"/>
          <c:tx>
            <c:strRef>
              <c:f>Sheet1!$D$1</c:f>
              <c:strCache>
                <c:ptCount val="1"/>
                <c:pt idx="0">
                  <c:v>Deployments</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Project Inception</c:v>
                </c:pt>
                <c:pt idx="1">
                  <c:v>First Release</c:v>
                </c:pt>
                <c:pt idx="2">
                  <c:v>GSoC</c:v>
                </c:pt>
                <c:pt idx="3">
                  <c:v>MCP Integration</c:v>
                </c:pt>
                <c:pt idx="4">
                  <c:v>Today</c:v>
                </c:pt>
              </c:strCache>
            </c:strRef>
          </c:cat>
          <c:val>
            <c:numRef>
              <c:f>Sheet1!$D$2:$D$6</c:f>
              <c:numCache>
                <c:formatCode>General</c:formatCode>
                <c:ptCount val="5"/>
                <c:pt idx="0">
                  <c:v>0</c:v>
                </c:pt>
                <c:pt idx="1">
                  <c:v>3</c:v>
                </c:pt>
                <c:pt idx="2">
                  <c:v>10</c:v>
                </c:pt>
                <c:pt idx="3">
                  <c:v>30</c:v>
                </c:pt>
                <c:pt idx="4">
                  <c:v>50</c:v>
                </c:pt>
              </c:numCache>
            </c:numRef>
          </c:val>
          <c:smooth val="0"/>
          <c:extLst>
            <c:ext xmlns:c16="http://schemas.microsoft.com/office/drawing/2014/chart" uri="{C3380CC4-5D6E-409C-BE32-E72D297353CC}">
              <c16:uniqueId val="{00000002-3F9A-7347-85B0-A131D28E2F75}"/>
            </c:ext>
          </c:extLst>
        </c:ser>
        <c:dLbls>
          <c:dLblPos val="ctr"/>
          <c:showLegendKey val="0"/>
          <c:showVal val="1"/>
          <c:showCatName val="0"/>
          <c:showSerName val="0"/>
          <c:showPercent val="0"/>
          <c:showBubbleSize val="0"/>
        </c:dLbls>
        <c:smooth val="0"/>
        <c:axId val="2118791784"/>
        <c:axId val="2140495176"/>
      </c:lineChart>
      <c:catAx>
        <c:axId val="2118791784"/>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0495176"/>
        <c:crosses val="autoZero"/>
        <c:auto val="1"/>
        <c:lblAlgn val="ctr"/>
        <c:lblOffset val="100"/>
        <c:noMultiLvlLbl val="0"/>
      </c:catAx>
      <c:valAx>
        <c:axId val="2140495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8791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1"/>
        <c:ser>
          <c:idx val="0"/>
          <c:order val="0"/>
          <c:tx>
            <c:strRef>
              <c:f>Sheet1!$B$1</c:f>
              <c:strCache>
                <c:ptCount val="1"/>
                <c:pt idx="0">
                  <c:v>Processing Time</c:v>
                </c:pt>
              </c:strCache>
            </c:strRef>
          </c:tx>
          <c:spPr>
            <a:solidFill>
              <a:srgbClr val="4F81BD">
                <a:alpha val="84706"/>
              </a:srgbClr>
            </a:solidFill>
            <a:ln w="9525" cap="flat" cmpd="sng" algn="ctr">
              <a:solidFill>
                <a:schemeClr val="lt1">
                  <a:alpha val="50000"/>
                </a:schemeClr>
              </a:solidFill>
              <a:round/>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Document Ingestion</c:v>
                </c:pt>
                <c:pt idx="1">
                  <c:v>Embedding Generation</c:v>
                </c:pt>
                <c:pt idx="2">
                  <c:v>Vector Storage</c:v>
                </c:pt>
                <c:pt idx="3">
                  <c:v>Query Processing</c:v>
                </c:pt>
                <c:pt idx="4">
                  <c:v>Context Assembly</c:v>
                </c:pt>
                <c:pt idx="5">
                  <c:v>Response Generation</c:v>
                </c:pt>
              </c:strCache>
            </c:strRef>
          </c:cat>
          <c:val>
            <c:numRef>
              <c:f>Sheet1!$B$2:$B$7</c:f>
              <c:numCache>
                <c:formatCode>General</c:formatCode>
                <c:ptCount val="6"/>
                <c:pt idx="0">
                  <c:v>4</c:v>
                </c:pt>
                <c:pt idx="1">
                  <c:v>5</c:v>
                </c:pt>
                <c:pt idx="2">
                  <c:v>3</c:v>
                </c:pt>
                <c:pt idx="3">
                  <c:v>4</c:v>
                </c:pt>
                <c:pt idx="4">
                  <c:v>5</c:v>
                </c:pt>
                <c:pt idx="5">
                  <c:v>6</c:v>
                </c:pt>
              </c:numCache>
            </c:numRef>
          </c:val>
          <c:extLst>
            <c:ext xmlns:c14="http://schemas.microsoft.com/office/drawing/2007/8/2/chart" uri="{6F2FDCE9-48DA-4B69-8628-5D25D57E5C99}">
              <c14:invertSolidFillFmt>
                <c14:spPr xmlns:c14="http://schemas.microsoft.com/office/drawing/2007/8/2/chart">
                  <a:solidFill>
                    <a:srgbClr val="FFFFFF"/>
                  </a:solidFill>
                  <a:ln w="9525" cap="flat" cmpd="sng" algn="ctr">
                    <a:solidFill>
                      <a:schemeClr val="lt1">
                        <a:alpha val="50000"/>
                      </a:schemeClr>
                    </a:solidFill>
                    <a:round/>
                  </a:ln>
                  <a:effectLst/>
                </c14:spPr>
              </c14:invertSolidFillFmt>
            </c:ext>
            <c:ext xmlns:c16="http://schemas.microsoft.com/office/drawing/2014/chart" uri="{C3380CC4-5D6E-409C-BE32-E72D297353CC}">
              <c16:uniqueId val="{00000000-B1D1-CB4C-A2F5-904A4399C3F7}"/>
            </c:ext>
          </c:extLst>
        </c:ser>
        <c:ser>
          <c:idx val="1"/>
          <c:order val="1"/>
          <c:tx>
            <c:strRef>
              <c:f>Sheet1!$C$1</c:f>
              <c:strCache>
                <c:ptCount val="1"/>
                <c:pt idx="0">
                  <c:v>Complexity</c:v>
                </c:pt>
              </c:strCache>
            </c:strRef>
          </c:tx>
          <c:spPr>
            <a:solidFill>
              <a:srgbClr val="C0504D">
                <a:alpha val="84706"/>
              </a:srgbClr>
            </a:solidFill>
            <a:ln w="9525" cap="flat" cmpd="sng" algn="ctr">
              <a:solidFill>
                <a:schemeClr val="lt1">
                  <a:alpha val="50000"/>
                </a:schemeClr>
              </a:solidFill>
              <a:round/>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Document Ingestion</c:v>
                </c:pt>
                <c:pt idx="1">
                  <c:v>Embedding Generation</c:v>
                </c:pt>
                <c:pt idx="2">
                  <c:v>Vector Storage</c:v>
                </c:pt>
                <c:pt idx="3">
                  <c:v>Query Processing</c:v>
                </c:pt>
                <c:pt idx="4">
                  <c:v>Context Assembly</c:v>
                </c:pt>
                <c:pt idx="5">
                  <c:v>Response Generation</c:v>
                </c:pt>
              </c:strCache>
            </c:strRef>
          </c:cat>
          <c:val>
            <c:numRef>
              <c:f>Sheet1!$C$2:$C$7</c:f>
              <c:numCache>
                <c:formatCode>General</c:formatCode>
                <c:ptCount val="6"/>
                <c:pt idx="0">
                  <c:v>3</c:v>
                </c:pt>
                <c:pt idx="1">
                  <c:v>4</c:v>
                </c:pt>
                <c:pt idx="2">
                  <c:v>3</c:v>
                </c:pt>
                <c:pt idx="3">
                  <c:v>5</c:v>
                </c:pt>
                <c:pt idx="4">
                  <c:v>4</c:v>
                </c:pt>
                <c:pt idx="5">
                  <c:v>5</c:v>
                </c:pt>
              </c:numCache>
            </c:numRef>
          </c:val>
          <c:extLst>
            <c:ext xmlns:c14="http://schemas.microsoft.com/office/drawing/2007/8/2/chart" uri="{6F2FDCE9-48DA-4B69-8628-5D25D57E5C99}">
              <c14:invertSolidFillFmt>
                <c14:spPr xmlns:c14="http://schemas.microsoft.com/office/drawing/2007/8/2/chart">
                  <a:solidFill>
                    <a:srgbClr val="FFFFFF"/>
                  </a:solidFill>
                  <a:ln w="9525" cap="flat" cmpd="sng" algn="ctr">
                    <a:solidFill>
                      <a:schemeClr val="lt1">
                        <a:alpha val="50000"/>
                      </a:schemeClr>
                    </a:solidFill>
                    <a:round/>
                  </a:ln>
                  <a:effectLst/>
                </c14:spPr>
              </c14:invertSolidFillFmt>
            </c:ext>
            <c:ext xmlns:c16="http://schemas.microsoft.com/office/drawing/2014/chart" uri="{C3380CC4-5D6E-409C-BE32-E72D297353CC}">
              <c16:uniqueId val="{00000001-B1D1-CB4C-A2F5-904A4399C3F7}"/>
            </c:ext>
          </c:extLst>
        </c:ser>
        <c:dLbls>
          <c:dLblPos val="inEnd"/>
          <c:showLegendKey val="0"/>
          <c:showVal val="1"/>
          <c:showCatName val="0"/>
          <c:showSerName val="0"/>
          <c:showPercent val="0"/>
          <c:showBubbleSize val="0"/>
        </c:dLbls>
        <c:gapWidth val="65"/>
        <c:axId val="-2068027336"/>
        <c:axId val="-2113994440"/>
      </c:barChart>
      <c:catAx>
        <c:axId val="-2068027336"/>
        <c:scaling>
          <c:orientation val="minMax"/>
        </c:scaling>
        <c:delete val="0"/>
        <c:axPos val="l"/>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113994440"/>
        <c:crosses val="autoZero"/>
        <c:auto val="1"/>
        <c:lblAlgn val="ctr"/>
        <c:lblOffset val="100"/>
        <c:noMultiLvlLbl val="0"/>
      </c:catAx>
      <c:valAx>
        <c:axId val="-2113994440"/>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6802733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1"/>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1"/>
        <c:ser>
          <c:idx val="0"/>
          <c:order val="0"/>
          <c:tx>
            <c:strRef>
              <c:f>Sheet1!$B$1</c:f>
              <c:strCache>
                <c:ptCount val="1"/>
                <c:pt idx="0">
                  <c:v>Accuracy</c:v>
                </c:pt>
              </c:strCache>
            </c:strRef>
          </c:tx>
          <c:invertIfNegative val="1"/>
          <c:dPt>
            <c:idx val="0"/>
            <c:invertIfNegative val="1"/>
            <c:bubble3D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extLst>
              <c:ext xmlns:c16="http://schemas.microsoft.com/office/drawing/2014/chart" uri="{C3380CC4-5D6E-409C-BE32-E72D297353CC}">
                <c16:uniqueId val="{00000001-C28A-474B-969C-14162BC49A13}"/>
              </c:ext>
            </c:extLst>
          </c:dPt>
          <c:dPt>
            <c:idx val="1"/>
            <c:invertIfNegative val="1"/>
            <c:bubble3D val="0"/>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10800000" scaled="1"/>
                <a:tileRect/>
              </a:gradFill>
              <a:ln>
                <a:noFill/>
              </a:ln>
              <a:effectLst/>
            </c:spPr>
            <c:extLst>
              <c:ext xmlns:c16="http://schemas.microsoft.com/office/drawing/2014/chart" uri="{C3380CC4-5D6E-409C-BE32-E72D297353CC}">
                <c16:uniqueId val="{00000003-C28A-474B-969C-14162BC49A13}"/>
              </c:ext>
            </c:extLst>
          </c:dPt>
          <c:dPt>
            <c:idx val="2"/>
            <c:invertIfNegative val="1"/>
            <c:bubble3D val="0"/>
            <c:spPr>
              <a:gradFill flip="none" rotWithShape="1">
                <a:gsLst>
                  <a:gs pos="0">
                    <a:schemeClr val="accent3"/>
                  </a:gs>
                  <a:gs pos="75000">
                    <a:schemeClr val="accent3">
                      <a:lumMod val="60000"/>
                      <a:lumOff val="40000"/>
                    </a:schemeClr>
                  </a:gs>
                  <a:gs pos="51000">
                    <a:schemeClr val="accent3">
                      <a:alpha val="75000"/>
                    </a:schemeClr>
                  </a:gs>
                  <a:gs pos="100000">
                    <a:schemeClr val="accent3">
                      <a:lumMod val="20000"/>
                      <a:lumOff val="80000"/>
                      <a:alpha val="15000"/>
                    </a:schemeClr>
                  </a:gs>
                </a:gsLst>
                <a:lin ang="10800000" scaled="1"/>
                <a:tileRect/>
              </a:gradFill>
              <a:ln>
                <a:noFill/>
              </a:ln>
              <a:effectLst/>
            </c:spPr>
            <c:extLst>
              <c:ext xmlns:c16="http://schemas.microsoft.com/office/drawing/2014/chart" uri="{C3380CC4-5D6E-409C-BE32-E72D297353CC}">
                <c16:uniqueId val="{00000005-C28A-474B-969C-14162BC49A13}"/>
              </c:ext>
            </c:extLst>
          </c:dPt>
          <c:dPt>
            <c:idx val="3"/>
            <c:invertIfNegative val="1"/>
            <c:bubble3D val="0"/>
            <c:spPr>
              <a:gradFill flip="none" rotWithShape="1">
                <a:gsLst>
                  <a:gs pos="0">
                    <a:schemeClr val="accent4"/>
                  </a:gs>
                  <a:gs pos="75000">
                    <a:schemeClr val="accent4">
                      <a:lumMod val="60000"/>
                      <a:lumOff val="40000"/>
                    </a:schemeClr>
                  </a:gs>
                  <a:gs pos="51000">
                    <a:schemeClr val="accent4">
                      <a:alpha val="75000"/>
                    </a:schemeClr>
                  </a:gs>
                  <a:gs pos="100000">
                    <a:schemeClr val="accent4">
                      <a:lumMod val="20000"/>
                      <a:lumOff val="80000"/>
                      <a:alpha val="15000"/>
                    </a:schemeClr>
                  </a:gs>
                </a:gsLst>
                <a:lin ang="10800000" scaled="1"/>
                <a:tileRect/>
              </a:gradFill>
              <a:ln>
                <a:noFill/>
              </a:ln>
              <a:effectLst/>
            </c:spPr>
            <c:extLst>
              <c:ext xmlns:c16="http://schemas.microsoft.com/office/drawing/2014/chart" uri="{C3380CC4-5D6E-409C-BE32-E72D297353CC}">
                <c16:uniqueId val="{00000007-C28A-474B-969C-14162BC49A13}"/>
              </c:ext>
            </c:extLst>
          </c:dPt>
          <c:cat>
            <c:strRef>
              <c:f>Sheet1!$A$2:$A$5</c:f>
              <c:strCache>
                <c:ptCount val="4"/>
                <c:pt idx="0">
                  <c:v>Screenshot</c:v>
                </c:pt>
                <c:pt idx="1">
                  <c:v>Document</c:v>
                </c:pt>
                <c:pt idx="2">
                  <c:v>Photo</c:v>
                </c:pt>
                <c:pt idx="3">
                  <c:v>Diagram</c:v>
                </c:pt>
              </c:strCache>
            </c:strRef>
          </c:cat>
          <c:val>
            <c:numRef>
              <c:f>Sheet1!$B$2:$B$5</c:f>
              <c:numCache>
                <c:formatCode>General</c:formatCode>
                <c:ptCount val="4"/>
                <c:pt idx="0">
                  <c:v>92</c:v>
                </c:pt>
                <c:pt idx="1">
                  <c:v>88</c:v>
                </c:pt>
                <c:pt idx="2">
                  <c:v>85</c:v>
                </c:pt>
                <c:pt idx="3">
                  <c:v>90</c:v>
                </c:pt>
              </c:numCache>
            </c:numRef>
          </c:val>
          <c:extLst>
            <c:ext xmlns:c16="http://schemas.microsoft.com/office/drawing/2014/chart" uri="{C3380CC4-5D6E-409C-BE32-E72D297353CC}">
              <c16:uniqueId val="{00000000-16AA-B245-AB73-DC4ACE72669F}"/>
            </c:ext>
          </c:extLst>
        </c:ser>
        <c:dLbls>
          <c:showLegendKey val="0"/>
          <c:showVal val="0"/>
          <c:showCatName val="0"/>
          <c:showSerName val="0"/>
          <c:showPercent val="0"/>
          <c:showBubbleSize val="0"/>
        </c:dLbls>
        <c:gapWidth val="326"/>
        <c:overlap val="-58"/>
        <c:axId val="-2068027336"/>
        <c:axId val="-2113994440"/>
      </c:barChart>
      <c:catAx>
        <c:axId val="-2068027336"/>
        <c:scaling>
          <c:orientation val="minMax"/>
        </c:scaling>
        <c:delete val="0"/>
        <c:axPos val="l"/>
        <c:numFmt formatCode="General" sourceLinked="0"/>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3994440"/>
        <c:crosses val="autoZero"/>
        <c:auto val="1"/>
        <c:lblAlgn val="ctr"/>
        <c:lblOffset val="100"/>
        <c:noMultiLvlLbl val="0"/>
      </c:catAx>
      <c:valAx>
        <c:axId val="-2113994440"/>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8027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1"/>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a:t>Processing Time by Stage (seconds)</a:t>
            </a:r>
          </a:p>
        </c:rich>
      </c:tx>
      <c:overlay val="0"/>
      <c:spPr>
        <a:noFill/>
        <a:ln>
          <a:noFill/>
        </a:ln>
        <a:effectLst/>
      </c:spPr>
    </c:title>
    <c:autoTitleDeleted val="0"/>
    <c:plotArea>
      <c:layout/>
      <c:barChart>
        <c:barDir val="col"/>
        <c:grouping val="clustered"/>
        <c:varyColors val="1"/>
        <c:ser>
          <c:idx val="0"/>
          <c:order val="0"/>
          <c:tx>
            <c:strRef>
              <c:f>Sheet1!$B$1</c:f>
              <c:strCache>
                <c:ptCount val="1"/>
                <c:pt idx="0">
                  <c:v>50-page PDF</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1"/>
          <c:cat>
            <c:strRef>
              <c:f>Sheet1!$A$2:$A$6</c:f>
              <c:strCache>
                <c:ptCount val="5"/>
                <c:pt idx="0">
                  <c:v>Load</c:v>
                </c:pt>
                <c:pt idx="1">
                  <c:v>Chunk</c:v>
                </c:pt>
                <c:pt idx="2">
                  <c:v>Embed</c:v>
                </c:pt>
                <c:pt idx="3">
                  <c:v>Search</c:v>
                </c:pt>
                <c:pt idx="4">
                  <c:v>Summarize</c:v>
                </c:pt>
              </c:strCache>
            </c:strRef>
          </c:cat>
          <c:val>
            <c:numRef>
              <c:f>Sheet1!$B$2:$B$6</c:f>
              <c:numCache>
                <c:formatCode>General</c:formatCode>
                <c:ptCount val="5"/>
                <c:pt idx="0">
                  <c:v>0.5</c:v>
                </c:pt>
                <c:pt idx="1">
                  <c:v>0.6</c:v>
                </c:pt>
                <c:pt idx="2">
                  <c:v>0.8</c:v>
                </c:pt>
                <c:pt idx="3">
                  <c:v>0.6</c:v>
                </c:pt>
                <c:pt idx="4">
                  <c:v>0.5</c:v>
                </c:pt>
              </c:numCache>
            </c:numRef>
          </c:val>
          <c:extLst>
            <c:ext xmlns:c16="http://schemas.microsoft.com/office/drawing/2014/chart" uri="{C3380CC4-5D6E-409C-BE32-E72D297353CC}">
              <c16:uniqueId val="{00000000-7915-154E-AC74-9E7C8D40BFC7}"/>
            </c:ext>
          </c:extLst>
        </c:ser>
        <c:ser>
          <c:idx val="1"/>
          <c:order val="1"/>
          <c:tx>
            <c:strRef>
              <c:f>Sheet1!$C$1</c:f>
              <c:strCache>
                <c:ptCount val="1"/>
                <c:pt idx="0">
                  <c:v>500-page PDF</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invertIfNegative val="1"/>
          <c:cat>
            <c:strRef>
              <c:f>Sheet1!$A$2:$A$6</c:f>
              <c:strCache>
                <c:ptCount val="5"/>
                <c:pt idx="0">
                  <c:v>Load</c:v>
                </c:pt>
                <c:pt idx="1">
                  <c:v>Chunk</c:v>
                </c:pt>
                <c:pt idx="2">
                  <c:v>Embed</c:v>
                </c:pt>
                <c:pt idx="3">
                  <c:v>Search</c:v>
                </c:pt>
                <c:pt idx="4">
                  <c:v>Summarize</c:v>
                </c:pt>
              </c:strCache>
            </c:strRef>
          </c:cat>
          <c:val>
            <c:numRef>
              <c:f>Sheet1!$C$2:$C$6</c:f>
              <c:numCache>
                <c:formatCode>General</c:formatCode>
                <c:ptCount val="5"/>
                <c:pt idx="0">
                  <c:v>2.5</c:v>
                </c:pt>
                <c:pt idx="1">
                  <c:v>3</c:v>
                </c:pt>
                <c:pt idx="2">
                  <c:v>4</c:v>
                </c:pt>
                <c:pt idx="3">
                  <c:v>3</c:v>
                </c:pt>
                <c:pt idx="4">
                  <c:v>2.5</c:v>
                </c:pt>
              </c:numCache>
            </c:numRef>
          </c:val>
          <c:extLst>
            <c:ext xmlns:c16="http://schemas.microsoft.com/office/drawing/2014/chart" uri="{C3380CC4-5D6E-409C-BE32-E72D297353CC}">
              <c16:uniqueId val="{00000001-7915-154E-AC74-9E7C8D40BFC7}"/>
            </c:ext>
          </c:extLst>
        </c:ser>
        <c:dLbls>
          <c:showLegendKey val="0"/>
          <c:showVal val="0"/>
          <c:showCatName val="0"/>
          <c:showSerName val="0"/>
          <c:showPercent val="0"/>
          <c:showBubbleSize val="0"/>
        </c:dLbls>
        <c:gapWidth val="355"/>
        <c:overlap val="-70"/>
        <c:axId val="-2068027336"/>
        <c:axId val="-2113994440"/>
      </c:barChart>
      <c:catAx>
        <c:axId val="-20680273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3994440"/>
        <c:crosses val="autoZero"/>
        <c:auto val="1"/>
        <c:lblAlgn val="ctr"/>
        <c:lblOffset val="100"/>
        <c:noMultiLvlLbl val="0"/>
      </c:catAx>
      <c:valAx>
        <c:axId val="-2113994440"/>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8027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1"/>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1"/>
        <c:ser>
          <c:idx val="0"/>
          <c:order val="0"/>
          <c:tx>
            <c:strRef>
              <c:f>Sheet1!$B$1</c:f>
              <c:strCache>
                <c:ptCount val="1"/>
                <c:pt idx="0">
                  <c:v>Scala</c:v>
                </c:pt>
              </c:strCache>
            </c:strRef>
          </c:tx>
          <c:spPr>
            <a:solidFill>
              <a:schemeClr val="accent1">
                <a:alpha val="85000"/>
              </a:schemeClr>
            </a:solidFill>
            <a:ln w="9525" cap="flat" cmpd="sng" algn="ctr">
              <a:solidFill>
                <a:schemeClr val="lt1">
                  <a:alpha val="50000"/>
                </a:schemeClr>
              </a:solidFill>
              <a:round/>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5"/>
                <c:pt idx="0">
                  <c:v>Type Safety</c:v>
                </c:pt>
                <c:pt idx="1">
                  <c:v>Immutability</c:v>
                </c:pt>
                <c:pt idx="2">
                  <c:v>Concurrency</c:v>
                </c:pt>
                <c:pt idx="3">
                  <c:v>Performance</c:v>
                </c:pt>
                <c:pt idx="4">
                  <c:v>Error Handling</c:v>
                </c:pt>
              </c:strCache>
            </c:strRef>
          </c:cat>
          <c:val>
            <c:numRef>
              <c:f>Sheet1!$B$2:$B$6</c:f>
              <c:numCache>
                <c:formatCode>General</c:formatCode>
                <c:ptCount val="5"/>
                <c:pt idx="0">
                  <c:v>100</c:v>
                </c:pt>
                <c:pt idx="1">
                  <c:v>100</c:v>
                </c:pt>
                <c:pt idx="2">
                  <c:v>100</c:v>
                </c:pt>
                <c:pt idx="3">
                  <c:v>90</c:v>
                </c:pt>
                <c:pt idx="4">
                  <c:v>95</c:v>
                </c:pt>
              </c:numCache>
            </c:numRef>
          </c:val>
          <c:extLst>
            <c:ext xmlns:c16="http://schemas.microsoft.com/office/drawing/2014/chart" uri="{C3380CC4-5D6E-409C-BE32-E72D297353CC}">
              <c16:uniqueId val="{00000000-3A42-5945-80D9-AFBED37C02BC}"/>
            </c:ext>
          </c:extLst>
        </c:ser>
        <c:ser>
          <c:idx val="1"/>
          <c:order val="1"/>
          <c:tx>
            <c:strRef>
              <c:f>Sheet1!$C$1</c:f>
              <c:strCache>
                <c:ptCount val="1"/>
                <c:pt idx="0">
                  <c:v>Python</c:v>
                </c:pt>
              </c:strCache>
            </c:strRef>
          </c:tx>
          <c:spPr>
            <a:solidFill>
              <a:schemeClr val="accent2">
                <a:alpha val="85000"/>
              </a:schemeClr>
            </a:solidFill>
            <a:ln w="9525" cap="flat" cmpd="sng" algn="ctr">
              <a:solidFill>
                <a:schemeClr val="lt1">
                  <a:alpha val="50000"/>
                </a:schemeClr>
              </a:solidFill>
              <a:round/>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5"/>
                <c:pt idx="0">
                  <c:v>Type Safety</c:v>
                </c:pt>
                <c:pt idx="1">
                  <c:v>Immutability</c:v>
                </c:pt>
                <c:pt idx="2">
                  <c:v>Concurrency</c:v>
                </c:pt>
                <c:pt idx="3">
                  <c:v>Performance</c:v>
                </c:pt>
                <c:pt idx="4">
                  <c:v>Error Handling</c:v>
                </c:pt>
              </c:strCache>
            </c:strRef>
          </c:cat>
          <c:val>
            <c:numRef>
              <c:f>Sheet1!$C$2:$C$6</c:f>
              <c:numCache>
                <c:formatCode>General</c:formatCode>
                <c:ptCount val="5"/>
                <c:pt idx="0">
                  <c:v>60</c:v>
                </c:pt>
                <c:pt idx="1">
                  <c:v>70</c:v>
                </c:pt>
                <c:pt idx="2">
                  <c:v>65</c:v>
                </c:pt>
                <c:pt idx="3">
                  <c:v>50</c:v>
                </c:pt>
                <c:pt idx="4">
                  <c:v>75</c:v>
                </c:pt>
              </c:numCache>
            </c:numRef>
          </c:val>
          <c:extLst>
            <c:ext xmlns:c16="http://schemas.microsoft.com/office/drawing/2014/chart" uri="{C3380CC4-5D6E-409C-BE32-E72D297353CC}">
              <c16:uniqueId val="{00000001-3A42-5945-80D9-AFBED37C02BC}"/>
            </c:ext>
          </c:extLst>
        </c:ser>
        <c:dLbls>
          <c:dLblPos val="inEnd"/>
          <c:showLegendKey val="0"/>
          <c:showVal val="1"/>
          <c:showCatName val="0"/>
          <c:showSerName val="0"/>
          <c:showPercent val="0"/>
          <c:showBubbleSize val="0"/>
        </c:dLbls>
        <c:gapWidth val="65"/>
        <c:axId val="-2068027336"/>
        <c:axId val="-2113994440"/>
      </c:barChart>
      <c:catAx>
        <c:axId val="-2068027336"/>
        <c:scaling>
          <c:orientation val="minMax"/>
        </c:scaling>
        <c:delete val="0"/>
        <c:axPos val="l"/>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113994440"/>
        <c:crosses val="autoZero"/>
        <c:auto val="1"/>
        <c:lblAlgn val="ctr"/>
        <c:lblOffset val="100"/>
        <c:noMultiLvlLbl val="0"/>
      </c:catAx>
      <c:valAx>
        <c:axId val="-2113994440"/>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6802733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1"/>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bar"/>
        <c:grouping val="clustered"/>
        <c:varyColors val="1"/>
        <c:ser>
          <c:idx val="0"/>
          <c:order val="0"/>
          <c:tx>
            <c:strRef>
              <c:f>Sheet1!$B$1</c:f>
              <c:strCache>
                <c:ptCount val="1"/>
                <c:pt idx="0">
                  <c:v>Capability Score</c:v>
                </c:pt>
              </c:strCache>
            </c:strRef>
          </c:tx>
          <c:invertIfNegative val="1"/>
          <c:dPt>
            <c:idx val="0"/>
            <c:invertIfNegative val="1"/>
            <c:bubble3D val="0"/>
            <c:spPr>
              <a:pattFill prst="ltUpDiag">
                <a:fgClr>
                  <a:schemeClr val="accent1"/>
                </a:fgClr>
                <a:bgClr>
                  <a:schemeClr val="lt1"/>
                </a:bgClr>
              </a:pattFill>
              <a:ln>
                <a:noFill/>
              </a:ln>
              <a:effectLst/>
            </c:spPr>
            <c:extLst>
              <c:ext xmlns:c16="http://schemas.microsoft.com/office/drawing/2014/chart" uri="{C3380CC4-5D6E-409C-BE32-E72D297353CC}">
                <c16:uniqueId val="{00000000-6E82-4634-8726-C782D6598462}"/>
              </c:ext>
            </c:extLst>
          </c:dPt>
          <c:dPt>
            <c:idx val="1"/>
            <c:invertIfNegative val="1"/>
            <c:bubble3D val="0"/>
            <c:spPr>
              <a:pattFill prst="ltUpDiag">
                <a:fgClr>
                  <a:schemeClr val="accent2"/>
                </a:fgClr>
                <a:bgClr>
                  <a:schemeClr val="lt1"/>
                </a:bgClr>
              </a:pattFill>
              <a:ln>
                <a:noFill/>
              </a:ln>
              <a:effectLst/>
            </c:spPr>
            <c:extLst>
              <c:ext xmlns:c16="http://schemas.microsoft.com/office/drawing/2014/chart" uri="{C3380CC4-5D6E-409C-BE32-E72D297353CC}">
                <c16:uniqueId val="{00000001-6E82-4634-8726-C782D6598462}"/>
              </c:ext>
            </c:extLst>
          </c:dPt>
          <c:dPt>
            <c:idx val="2"/>
            <c:invertIfNegative val="1"/>
            <c:bubble3D val="0"/>
            <c:spPr>
              <a:pattFill prst="ltUpDiag">
                <a:fgClr>
                  <a:schemeClr val="accent3"/>
                </a:fgClr>
                <a:bgClr>
                  <a:schemeClr val="lt1"/>
                </a:bgClr>
              </a:pattFill>
              <a:ln>
                <a:noFill/>
              </a:ln>
              <a:effectLst/>
            </c:spPr>
            <c:extLst>
              <c:ext xmlns:c16="http://schemas.microsoft.com/office/drawing/2014/chart" uri="{C3380CC4-5D6E-409C-BE32-E72D297353CC}">
                <c16:uniqueId val="{00000002-6E82-4634-8726-C782D6598462}"/>
              </c:ext>
            </c:extLst>
          </c:dPt>
          <c:dPt>
            <c:idx val="3"/>
            <c:invertIfNegative val="1"/>
            <c:bubble3D val="0"/>
            <c:spPr>
              <a:pattFill prst="ltUpDiag">
                <a:fgClr>
                  <a:schemeClr val="accent4"/>
                </a:fgClr>
                <a:bgClr>
                  <a:schemeClr val="lt1"/>
                </a:bgClr>
              </a:pattFill>
              <a:ln>
                <a:noFill/>
              </a:ln>
              <a:effectLst/>
            </c:spPr>
            <c:extLst>
              <c:ext xmlns:c16="http://schemas.microsoft.com/office/drawing/2014/chart" uri="{C3380CC4-5D6E-409C-BE32-E72D297353CC}">
                <c16:uniqueId val="{00000003-6E82-4634-8726-C782D6598462}"/>
              </c:ext>
            </c:extLst>
          </c:dPt>
          <c:dPt>
            <c:idx val="4"/>
            <c:invertIfNegative val="1"/>
            <c:bubble3D val="0"/>
            <c:spPr>
              <a:pattFill prst="ltUpDiag">
                <a:fgClr>
                  <a:schemeClr val="accent5"/>
                </a:fgClr>
                <a:bgClr>
                  <a:schemeClr val="lt1"/>
                </a:bgClr>
              </a:pattFill>
              <a:ln>
                <a:noFill/>
              </a:ln>
              <a:effectLst/>
            </c:spPr>
            <c:extLst>
              <c:ext xmlns:c16="http://schemas.microsoft.com/office/drawing/2014/chart" uri="{C3380CC4-5D6E-409C-BE32-E72D297353CC}">
                <c16:uniqueId val="{00000004-6E82-4634-8726-C782D6598462}"/>
              </c:ext>
            </c:extLst>
          </c:dPt>
          <c:dPt>
            <c:idx val="5"/>
            <c:invertIfNegative val="1"/>
            <c:bubble3D val="0"/>
            <c:spPr>
              <a:pattFill prst="ltUpDiag">
                <a:fgClr>
                  <a:schemeClr val="accent6"/>
                </a:fgClr>
                <a:bgClr>
                  <a:schemeClr val="lt1"/>
                </a:bgClr>
              </a:pattFill>
              <a:ln>
                <a:noFill/>
              </a:ln>
              <a:effectLst/>
            </c:spPr>
            <c:extLst>
              <c:ext xmlns:c16="http://schemas.microsoft.com/office/drawing/2014/chart" uri="{C3380CC4-5D6E-409C-BE32-E72D297353CC}">
                <c16:uniqueId val="{00000005-6E82-4634-8726-C782D6598462}"/>
              </c:ext>
            </c:extLst>
          </c:dPt>
          <c:dLbls>
            <c:dLbl>
              <c:idx val="0"/>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E82-4634-8726-C782D6598462}"/>
                </c:ext>
              </c:extLst>
            </c:dLbl>
            <c:dLbl>
              <c:idx val="1"/>
              <c:spPr>
                <a:solidFill>
                  <a:schemeClr val="accent2">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82-4634-8726-C782D6598462}"/>
                </c:ext>
              </c:extLst>
            </c:dLbl>
            <c:dLbl>
              <c:idx val="2"/>
              <c:spPr>
                <a:solidFill>
                  <a:schemeClr val="accent3">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E82-4634-8726-C782D6598462}"/>
                </c:ext>
              </c:extLst>
            </c:dLbl>
            <c:dLbl>
              <c:idx val="3"/>
              <c:spPr>
                <a:solidFill>
                  <a:schemeClr val="accent4">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82-4634-8726-C782D6598462}"/>
                </c:ext>
              </c:extLst>
            </c:dLbl>
            <c:dLbl>
              <c:idx val="4"/>
              <c:spPr>
                <a:solidFill>
                  <a:schemeClr val="accent5">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E82-4634-8726-C782D6598462}"/>
                </c:ext>
              </c:extLst>
            </c:dLbl>
            <c:dLbl>
              <c:idx val="5"/>
              <c:spPr>
                <a:solidFill>
                  <a:schemeClr val="accent6">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82-4634-8726-C782D6598462}"/>
                </c:ext>
              </c:extLst>
            </c:dLbl>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Multi-Provider</c:v>
                </c:pt>
                <c:pt idx="1">
                  <c:v>Observability</c:v>
                </c:pt>
                <c:pt idx="2">
                  <c:v>MCP Support</c:v>
                </c:pt>
                <c:pt idx="3">
                  <c:v>Error Handling</c:v>
                </c:pt>
                <c:pt idx="4">
                  <c:v>Rate Limiting</c:v>
                </c:pt>
                <c:pt idx="5">
                  <c:v>Caching</c:v>
                </c:pt>
              </c:strCache>
            </c:strRef>
          </c:cat>
          <c:val>
            <c:numRef>
              <c:f>Sheet1!$B$2:$B$7</c:f>
              <c:numCache>
                <c:formatCode>General</c:formatCode>
                <c:ptCount val="6"/>
                <c:pt idx="0">
                  <c:v>95</c:v>
                </c:pt>
                <c:pt idx="1">
                  <c:v>100</c:v>
                </c:pt>
                <c:pt idx="2">
                  <c:v>90</c:v>
                </c:pt>
                <c:pt idx="3">
                  <c:v>95</c:v>
                </c:pt>
                <c:pt idx="4">
                  <c:v>99.9</c:v>
                </c:pt>
                <c:pt idx="5">
                  <c:v>50</c:v>
                </c:pt>
              </c:numCache>
            </c:numRef>
          </c:val>
          <c:extLst>
            <c:ext xmlns:c16="http://schemas.microsoft.com/office/drawing/2014/chart" uri="{C3380CC4-5D6E-409C-BE32-E72D297353CC}">
              <c16:uniqueId val="{00000000-8E66-BC4D-BC70-8AF4013FDBDF}"/>
            </c:ext>
          </c:extLst>
        </c:ser>
        <c:dLbls>
          <c:dLblPos val="outEnd"/>
          <c:showLegendKey val="0"/>
          <c:showVal val="1"/>
          <c:showCatName val="0"/>
          <c:showSerName val="0"/>
          <c:showPercent val="0"/>
          <c:showBubbleSize val="0"/>
        </c:dLbls>
        <c:gapWidth val="269"/>
        <c:overlap val="-20"/>
        <c:axId val="-2068027336"/>
        <c:axId val="-2113994440"/>
      </c:barChart>
      <c:catAx>
        <c:axId val="-2068027336"/>
        <c:scaling>
          <c:orientation val="minMax"/>
        </c:scaling>
        <c:delete val="0"/>
        <c:axPos val="l"/>
        <c:numFmt formatCode="General" sourceLinked="0"/>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2113994440"/>
        <c:crosses val="autoZero"/>
        <c:auto val="1"/>
        <c:lblAlgn val="ctr"/>
        <c:lblOffset val="100"/>
        <c:noMultiLvlLbl val="0"/>
      </c:catAx>
      <c:valAx>
        <c:axId val="-2113994440"/>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2068027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showDLblsOverMax val="1"/>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Community Growth Metrics</a:t>
            </a:r>
          </a:p>
        </c:rich>
      </c:tx>
      <c:overlay val="0"/>
      <c:spPr>
        <a:noFill/>
        <a:ln>
          <a:noFill/>
        </a:ln>
        <a:effectLst/>
      </c:spPr>
    </c:title>
    <c:autoTitleDeleted val="0"/>
    <c:plotArea>
      <c:layout/>
      <c:barChart>
        <c:barDir val="col"/>
        <c:grouping val="clustered"/>
        <c:varyColors val="1"/>
        <c:ser>
          <c:idx val="0"/>
          <c:order val="0"/>
          <c:tx>
            <c:strRef>
              <c:f>Sheet1!$B$1</c:f>
              <c:strCache>
                <c:ptCount val="1"/>
                <c:pt idx="0">
                  <c:v>Current Numbers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4"/>
                <c:pt idx="0">
                  <c:v>GitHub Stars</c:v>
                </c:pt>
                <c:pt idx="1">
                  <c:v>Contributors</c:v>
                </c:pt>
                <c:pt idx="2">
                  <c:v>Discord Members</c:v>
                </c:pt>
                <c:pt idx="3">
                  <c:v>GSoC Students</c:v>
                </c:pt>
              </c:strCache>
            </c:strRef>
          </c:cat>
          <c:val>
            <c:numRef>
              <c:f>Sheet1!$B$2:$B$5</c:f>
              <c:numCache>
                <c:formatCode>General</c:formatCode>
                <c:ptCount val="4"/>
                <c:pt idx="0">
                  <c:v>5200</c:v>
                </c:pt>
                <c:pt idx="1">
                  <c:v>156</c:v>
                </c:pt>
                <c:pt idx="2">
                  <c:v>2300</c:v>
                </c:pt>
                <c:pt idx="3">
                  <c:v>12</c:v>
                </c:pt>
              </c:numCache>
            </c:numRef>
          </c:val>
          <c:extLst>
            <c:ext xmlns:c16="http://schemas.microsoft.com/office/drawing/2014/chart" uri="{C3380CC4-5D6E-409C-BE32-E72D297353CC}">
              <c16:uniqueId val="{00000000-9E91-DD46-BCE0-9A93BE52C064}"/>
            </c:ext>
          </c:extLst>
        </c:ser>
        <c:ser>
          <c:idx val="1"/>
          <c:order val="1"/>
          <c:tx>
            <c:strRef>
              <c:f>Sheet1!$C$1</c:f>
              <c:strCache>
                <c:ptCount val="1"/>
                <c:pt idx="0">
                  <c:v>Monthly Growth</c:v>
                </c:pt>
              </c:strCache>
            </c:strRef>
          </c:tx>
          <c:spPr>
            <a:noFill/>
            <a:ln w="9525" cap="flat" cmpd="sng" algn="ctr">
              <a:solidFill>
                <a:schemeClr val="accent2"/>
              </a:solidFill>
              <a:miter lim="800000"/>
            </a:ln>
            <a:effectLst>
              <a:glow rad="63500">
                <a:schemeClr val="accent2">
                  <a:satMod val="175000"/>
                  <a:alpha val="25000"/>
                </a:schemeClr>
              </a:glow>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4"/>
                <c:pt idx="0">
                  <c:v>GitHub Stars</c:v>
                </c:pt>
                <c:pt idx="1">
                  <c:v>Contributors</c:v>
                </c:pt>
                <c:pt idx="2">
                  <c:v>Discord Members</c:v>
                </c:pt>
                <c:pt idx="3">
                  <c:v>GSoC Students</c:v>
                </c:pt>
              </c:strCache>
            </c:strRef>
          </c:cat>
          <c:val>
            <c:numRef>
              <c:f>Sheet1!$C$2:$C$5</c:f>
              <c:numCache>
                <c:formatCode>General</c:formatCode>
                <c:ptCount val="4"/>
                <c:pt idx="0">
                  <c:v>780</c:v>
                </c:pt>
                <c:pt idx="1">
                  <c:v>23</c:v>
                </c:pt>
                <c:pt idx="2">
                  <c:v>450</c:v>
                </c:pt>
                <c:pt idx="3">
                  <c:v>4</c:v>
                </c:pt>
              </c:numCache>
            </c:numRef>
          </c:val>
          <c:extLst>
            <c:ext xmlns:c16="http://schemas.microsoft.com/office/drawing/2014/chart" uri="{C3380CC4-5D6E-409C-BE32-E72D297353CC}">
              <c16:uniqueId val="{00000001-9E91-DD46-BCE0-9A93BE52C064}"/>
            </c:ext>
          </c:extLst>
        </c:ser>
        <c:dLbls>
          <c:dLblPos val="outEnd"/>
          <c:showLegendKey val="0"/>
          <c:showVal val="1"/>
          <c:showCatName val="0"/>
          <c:showSerName val="0"/>
          <c:showPercent val="0"/>
          <c:showBubbleSize val="0"/>
        </c:dLbls>
        <c:gapWidth val="315"/>
        <c:overlap val="-40"/>
        <c:axId val="-2068027336"/>
        <c:axId val="-2113994440"/>
      </c:barChart>
      <c:catAx>
        <c:axId val="-206802733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113994440"/>
        <c:crosses val="autoZero"/>
        <c:auto val="1"/>
        <c:lblAlgn val="ctr"/>
        <c:lblOffset val="100"/>
        <c:noMultiLvlLbl val="0"/>
      </c:catAx>
      <c:valAx>
        <c:axId val="-211399444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68027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1"/>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7465afc664_3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37465afc664_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Watch this - we'll have AI generate a complete Scala tool. Notice the type safety - the AI respects Scala's type system. This isn't just code completion; it's understanding and generating idiomatic Scala.</a:t>
            </a:r>
            <a:endParaRPr/>
          </a:p>
        </p:txBody>
      </p:sp>
      <p:sp>
        <p:nvSpPr>
          <p:cNvPr id="205" name="Google Shape;205;p7: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It's not just about generating images - we can understand them too. Upload any screenshot and watch the AI describe it perfectly. This enables automated UI testing, accessibility tools, document processing...</a:t>
            </a:r>
            <a:endParaRPr/>
          </a:p>
        </p:txBody>
      </p:sp>
      <p:sp>
        <p:nvSpPr>
          <p:cNvPr id="215" name="Google Shape;215;p8: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Let's peek under the hood at how SZork's game agent works. Every conversation is immutable - we never mutate state. Tools are type-safe and composable. This is functional programming at its finest.</a:t>
            </a:r>
            <a:endParaRPr/>
          </a:p>
        </p:txBody>
      </p:sp>
      <p:sp>
        <p:nvSpPr>
          <p:cNvPr id="225" name="Google Shape;225;p9: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0: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Agents can call any tool you define. Here's a weather tool - the agent decides when to use it, executes it safely, and incorporates results. Next version of SZork will have inventory management tools!</a:t>
            </a:r>
            <a:endParaRPr/>
          </a:p>
        </p:txBody>
      </p:sp>
      <p:sp>
        <p:nvSpPr>
          <p:cNvPr id="249" name="Google Shape;249;p10: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Same agent pattern, different tools. Load a PDF, chunk it intelligently, search it semantically, summarize it. Build your own ChatPDF in Scala - with type safety and performance.</a:t>
            </a:r>
            <a:endParaRPr/>
          </a:p>
        </p:txBody>
      </p:sp>
      <p:sp>
        <p:nvSpPr>
          <p:cNvPr id="259" name="Google Shape;259;p11: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747011ec70_1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747011ec70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Why Scala for AI? Type safety catches errors at compile time. Immutability prevents state bugs. True concurrency for parallel API calls. This matters at scale - when you're processing thousands of requests.</a:t>
            </a:r>
            <a:endParaRPr/>
          </a:p>
        </p:txBody>
      </p:sp>
      <p:sp>
        <p:nvSpPr>
          <p:cNvPr id="284" name="Google Shape;284;p13: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Everything on this slide - we've demonstrated it today. This isn't theoretical. You can build all of this with LLM4S, right now, in production, with Scala's safety and performance.</a:t>
            </a:r>
            <a:endParaRPr/>
          </a:p>
        </p:txBody>
      </p:sp>
      <p:sp>
        <p:nvSpPr>
          <p:cNvPr id="294" name="Google Shape;294;p14: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This isn't a toy - it's battle-tested in production. Switch providers with one line. Full observability with Langfuse. MCP support for standardized tools. Graceful degradation when services fail.</a:t>
            </a:r>
            <a:endParaRPr/>
          </a:p>
        </p:txBody>
      </p:sp>
      <p:sp>
        <p:nvSpPr>
          <p:cNvPr id="336" name="Google Shape;336;p15: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This is SZork - a fully AI-powered text adventure game. Everything you're about to see - the story, the images, the music - is generated in real-time by AI, orchestrated entirely through Scala and LLM4S.</a:t>
            </a:r>
            <a:endParaRPr/>
          </a:p>
        </p:txBody>
      </p:sp>
      <p:sp>
        <p:nvSpPr>
          <p:cNvPr id="102" name="Google Shape;102;p2: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3" name="Google Shape;343;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Google Summer of Code transformed LLM4S. Students added embedding support, MCP integration - major features that make it enterprise-ready. Join our Discord - the community is incredibly active and helpful.</a:t>
            </a:r>
            <a:endParaRPr/>
          </a:p>
        </p:txBody>
      </p:sp>
      <p:sp>
        <p:nvSpPr>
          <p:cNvPr id="344" name="Google Shape;344;p16: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Getting started is this simple. Add one dependency, set your API key, write a few lines of Scala. Everything you saw today - SZork included - is open source. Star the repo if you like what you see!</a:t>
            </a:r>
            <a:endParaRPr/>
          </a:p>
        </p:txBody>
      </p:sp>
      <p:sp>
        <p:nvSpPr>
          <p:cNvPr id="354" name="Google Shape;354;p17: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8: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You can build the cool stuff! Everything is open source. We're looking for contributors. Join our Discord. Star the repo. And remember - if you can write Scala, you can build amazing AI applications. Questions?</a:t>
            </a:r>
            <a:endParaRPr/>
          </a:p>
        </p:txBody>
      </p:sp>
      <p:sp>
        <p:nvSpPr>
          <p:cNvPr id="387" name="Google Shape;387;p18: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7465afc664_3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37465afc664_3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747011ec70_1_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747011ec70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747011ec70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r>
              <a:rPr lang="en-US">
                <a:solidFill>
                  <a:schemeClr val="dk1"/>
                </a:solidFill>
              </a:rPr>
              <a:t>As we close, I encourage you to explore how Scala can enhance AI development. Think about what a type-safe AI ecosystem looks like and how we can push the boundaries of AI in functional programming.</a:t>
            </a: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US" b="1">
                <a:solidFill>
                  <a:schemeClr val="dk1"/>
                </a:solidFill>
              </a:rPr>
              <a:t>Interested in contributing?</a:t>
            </a:r>
            <a:br>
              <a:rPr lang="en-US" b="1">
                <a:solidFill>
                  <a:schemeClr val="dk1"/>
                </a:solidFill>
              </a:rPr>
            </a:br>
            <a:r>
              <a:rPr lang="en-US">
                <a:solidFill>
                  <a:schemeClr val="dk1"/>
                </a:solidFill>
              </a:rPr>
              <a:t>Check out LLM4S on GitHub, explore open issues, and join us in building a type-safe, AI-powered Scala ecosystem. We greatly welcome collaboration from AI engineers, Scala developers, and open-source enthusiasts alike! If you enjoyed the talk, please consider starring the project on GitHub.</a:t>
            </a:r>
            <a:endParaRPr>
              <a:solidFill>
                <a:schemeClr val="dk1"/>
              </a:solidFill>
            </a:endParaRPr>
          </a:p>
        </p:txBody>
      </p:sp>
      <p:sp>
        <p:nvSpPr>
          <p:cNvPr id="412" name="Google Shape;412;g3747011ec70_1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9: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We have a few minutes for questions. We'll also be around after the talk - come find us if you want to dive deeper into anything we've shown today.</a:t>
            </a:r>
            <a:endParaRPr/>
          </a:p>
        </p:txBody>
      </p:sp>
      <p:sp>
        <p:nvSpPr>
          <p:cNvPr id="423" name="Google Shape;423;p19: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[Open browser dev tools] Look at this - every aspect is powered by different AI services, all orchestrated through LLM4S. No Python, no JavaScript AI libraries - pure Scala managing this complex multi-modal experience.</a:t>
            </a:r>
            <a:endParaRPr/>
          </a:p>
        </p:txBody>
      </p:sp>
      <p:sp>
        <p:nvSpPr>
          <p:cNvPr id="102" name="Google Shape;102;p3: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747011ec70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Before we wrap up, I’d like to take a moment to introduce the incredible maintainers of LLM4S. Rory Graves, a Scala expert with over 30 years of experience, has made significant contributions to Scala compiler optimizations and AI-driven research. A huge thank you to Rory for being an amazing co-maintainer on this project, for his invaluable contributions to the creation of LLM4S, and for the opportunity to work alongside him in maintaining it.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We’d be delighted to connect on LinkedIn to discuss this project further. Looking forward to collaborating with you!</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If you’re interested in exploring LLM4S or discussing topics related to open source, Scala, and AI, we’d love to have you join us at the upcoming London Open Source Hack Night tomorrow at 10 AM PST, both online and in person for those in London. You can find all the details in my LinkedIn post for this talk!</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This image is from the Scala Open Source Hack Night in London, where we brainstormed and discussed the project.</a:t>
            </a:r>
            <a:endParaRPr>
              <a:solidFill>
                <a:schemeClr val="dk1"/>
              </a:solidFill>
            </a:endParaRPr>
          </a:p>
          <a:p>
            <a:pPr marL="0" lvl="0" indent="0" algn="l" rtl="0">
              <a:lnSpc>
                <a:spcPct val="100000"/>
              </a:lnSpc>
              <a:spcBef>
                <a:spcPts val="1200"/>
              </a:spcBef>
              <a:spcAft>
                <a:spcPts val="0"/>
              </a:spcAft>
              <a:buSzPts val="1100"/>
              <a:buNone/>
            </a:pPr>
            <a:endParaRPr>
              <a:solidFill>
                <a:schemeClr val="dk1"/>
              </a:solidFill>
            </a:endParaRPr>
          </a:p>
        </p:txBody>
      </p:sp>
      <p:sp>
        <p:nvSpPr>
          <p:cNvPr id="116" name="Google Shape;116;g3747011ec70_1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We're both original founders of LLM4S. We built it because there was a gap, and Python wasn't cutting it for enterprise scale. Then something amazing happened with Google Summer of Code...</a:t>
            </a:r>
            <a:endParaRPr/>
          </a:p>
        </p:txBody>
      </p:sp>
      <p:sp>
        <p:nvSpPr>
          <p:cNvPr id="126" name="Google Shape;126;p4: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747011ec70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Introducing **LLM4S**, a new Scala-first AI development toolkit. This project aims to bring structured, type-safe AI development to Scala. Here’s what LLM4S will offer:</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**Structured AI Workflows:** Ensuring AI-driven applications follow predictable, maintainable patterns.</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**Tool Calling &amp; API Interactions:** Seamless integration with external tools, APIs, and databases.</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**Multi-step Workflows:** Supporting iterative development and feedback loops similar to Python's LangChain.</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**Agentic workflow framework** </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**Scala-Native AI Development:** Leveraging Scala’s strengths to improve reliability in AI workflows. - </a:t>
            </a:r>
            <a:r>
              <a:rPr lang="en-US" sz="1400" b="1">
                <a:solidFill>
                  <a:schemeClr val="dk1"/>
                </a:solidFill>
              </a:rPr>
              <a:t>both in tooling and in code generation</a:t>
            </a: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b="1">
                <a:solidFill>
                  <a:schemeClr val="dk1"/>
                </a:solidFill>
              </a:rPr>
              <a:t>Active development - GSOC</a:t>
            </a: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LLM4S is still evolving,</a:t>
            </a:r>
            <a:r>
              <a:rPr lang="en-US" sz="1400" b="1">
                <a:solidFill>
                  <a:schemeClr val="dk1"/>
                </a:solidFill>
              </a:rPr>
              <a:t> but it promises to make AI development in Scala more accessible and efficient in multiple ways</a:t>
            </a:r>
            <a:endParaRPr sz="1400" b="1">
              <a:solidFill>
                <a:schemeClr val="dk1"/>
              </a:solidFill>
            </a:endParaRPr>
          </a:p>
          <a:p>
            <a:pPr marL="0" lvl="0" indent="0" algn="l" rtl="0">
              <a:lnSpc>
                <a:spcPct val="100000"/>
              </a:lnSpc>
              <a:spcBef>
                <a:spcPts val="0"/>
              </a:spcBef>
              <a:spcAft>
                <a:spcPts val="0"/>
              </a:spcAft>
              <a:buSzPts val="1100"/>
              <a:buNone/>
            </a:pPr>
            <a:endParaRPr/>
          </a:p>
        </p:txBody>
      </p:sp>
      <p:sp>
        <p:nvSpPr>
          <p:cNvPr id="150" name="Google Shape;150;g3747011ec70_1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We started LLM4S to solve our own problems. Google Summer of Code transformed it - students added embedding support, MCP integration, and more. This isn't just our project anymore - it's a community effort.</a:t>
            </a:r>
            <a:endParaRPr/>
          </a:p>
        </p:txBody>
      </p:sp>
      <p:sp>
        <p:nvSpPr>
          <p:cNvPr id="186" name="Google Shape;186;p5: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Games are fun, but let's talk enterprise. RAG - Retrieval Augmented Generation - lets you query your own documents. Watch as we search through the LLM4S documentation itself...</a:t>
            </a:r>
            <a:endParaRPr/>
          </a:p>
        </p:txBody>
      </p:sp>
      <p:sp>
        <p:nvSpPr>
          <p:cNvPr id="194" name="Google Shape;194;p6: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1"/>
        <p:cNvGrpSpPr/>
        <p:nvPr/>
      </p:nvGrpSpPr>
      <p:grpSpPr>
        <a:xfrm>
          <a:off x="0" y="0"/>
          <a:ext cx="0" cy="0"/>
          <a:chOff x="0" y="0"/>
          <a:chExt cx="0" cy="0"/>
        </a:xfrm>
      </p:grpSpPr>
      <p:sp>
        <p:nvSpPr>
          <p:cNvPr id="12" name="Google Shape;12;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32843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48209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2"/>
        <p:cNvGrpSpPr/>
        <p:nvPr/>
      </p:nvGrpSpPr>
      <p:grpSpPr>
        <a:xfrm>
          <a:off x="0" y="0"/>
          <a:ext cx="0" cy="0"/>
          <a:chOff x="0" y="0"/>
          <a:chExt cx="0" cy="0"/>
        </a:xfrm>
      </p:grpSpPr>
      <p:sp>
        <p:nvSpPr>
          <p:cNvPr id="23" name="Google Shape;23;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5" name="Google Shape;2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00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36908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1170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1"/>
        <p:cNvGrpSpPr/>
        <p:nvPr/>
      </p:nvGrpSpPr>
      <p:grpSpPr>
        <a:xfrm>
          <a:off x="0" y="0"/>
          <a:ext cx="0" cy="0"/>
          <a:chOff x="0" y="0"/>
          <a:chExt cx="0" cy="0"/>
        </a:xfrm>
      </p:grpSpPr>
      <p:sp>
        <p:nvSpPr>
          <p:cNvPr id="42" name="Google Shape;4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6761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00918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788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1792288" y="612775"/>
            <a:ext cx="5486400" cy="4114800"/>
          </a:xfrm>
          <a:prstGeom prst="rect">
            <a:avLst/>
          </a:prstGeom>
          <a:noFill/>
          <a:ln>
            <a:noFill/>
          </a:ln>
        </p:spPr>
      </p:sp>
      <p:sp>
        <p:nvSpPr>
          <p:cNvPr id="64" name="Google Shape;64;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9613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67682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7882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9" name="Google Shape;29;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9"/>
          <p:cNvSpPr>
            <a:spLocks noGrp="1"/>
          </p:cNvSpPr>
          <p:nvPr>
            <p:ph type="pic" idx="2"/>
          </p:nvPr>
        </p:nvSpPr>
        <p:spPr>
          <a:xfrm>
            <a:off x="1792288" y="612775"/>
            <a:ext cx="5486400" cy="4114800"/>
          </a:xfrm>
          <a:prstGeom prst="rect">
            <a:avLst/>
          </a:prstGeom>
          <a:noFill/>
          <a:ln>
            <a:noFill/>
          </a:ln>
        </p:spPr>
      </p:sp>
      <p:sp>
        <p:nvSpPr>
          <p:cNvPr id="64" name="Google Shape;64;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3819291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lnkd.in/eb4ZFdtG" TargetMode="External"/><Relationship Id="rId4" Type="http://schemas.openxmlformats.org/officeDocument/2006/relationships/hyperlink" Target="https://lnkd.in/eXrhwgW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37465afc664_3_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85" name="Google Shape;85;g37465afc664_3_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endParaRPr/>
          </a:p>
        </p:txBody>
      </p:sp>
      <p:pic>
        <p:nvPicPr>
          <p:cNvPr id="86" name="Google Shape;86;g37465afc664_3_2" title="LondonScalaTalks_LLM4S_talk_2025_Banner.png"/>
          <p:cNvPicPr preferRelativeResize="0"/>
          <p:nvPr/>
        </p:nvPicPr>
        <p:blipFill rotWithShape="1">
          <a:blip r:embed="rId3">
            <a:alphaModFix/>
          </a:blip>
          <a:srcRect/>
          <a:stretch/>
        </p:blipFill>
        <p:spPr>
          <a:xfrm>
            <a:off x="0" y="381000"/>
            <a:ext cx="9144000" cy="609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7"/>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8" name="Google Shape;208;p7"/>
          <p:cNvPicPr preferRelativeResize="0"/>
          <p:nvPr/>
        </p:nvPicPr>
        <p:blipFill rotWithShape="1">
          <a:blip r:embed="rId3">
            <a:alphaModFix/>
          </a:blip>
          <a:srcRect l="13703" r="46802" b="-2"/>
          <a:stretch/>
        </p:blipFill>
        <p:spPr>
          <a:xfrm>
            <a:off x="20" y="-2"/>
            <a:ext cx="4057627" cy="6858002"/>
          </a:xfrm>
          <a:prstGeom prst="rect">
            <a:avLst/>
          </a:prstGeom>
          <a:noFill/>
          <a:ln>
            <a:noFill/>
          </a:ln>
        </p:spPr>
      </p:pic>
      <p:sp>
        <p:nvSpPr>
          <p:cNvPr id="209" name="Google Shape;209;p7"/>
          <p:cNvSpPr/>
          <p:nvPr/>
        </p:nvSpPr>
        <p:spPr>
          <a:xfrm>
            <a:off x="4057647" y="-1"/>
            <a:ext cx="5086352" cy="2286000"/>
          </a:xfrm>
          <a:prstGeom prst="rect">
            <a:avLst/>
          </a:prstGeom>
          <a:solidFill>
            <a:schemeClr val="lt1"/>
          </a:solidFill>
          <a:ln>
            <a:noFill/>
          </a:ln>
          <a:effectLst>
            <a:outerShdw blurRad="355600" dist="152400" sx="95000" sy="95000" algn="t" rotWithShape="0">
              <a:srgbClr val="000000">
                <a:alpha val="2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7"/>
          <p:cNvSpPr txBox="1">
            <a:spLocks noGrp="1"/>
          </p:cNvSpPr>
          <p:nvPr>
            <p:ph type="title"/>
          </p:nvPr>
        </p:nvSpPr>
        <p:spPr>
          <a:xfrm>
            <a:off x="4586487" y="405685"/>
            <a:ext cx="4098726" cy="155930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Calibri"/>
              <a:buNone/>
            </a:pPr>
            <a:r>
              <a:rPr lang="en-US" sz="3500" b="1"/>
              <a:t>Code Generation Power</a:t>
            </a:r>
            <a:endParaRPr sz="3500"/>
          </a:p>
        </p:txBody>
      </p:sp>
      <p:sp>
        <p:nvSpPr>
          <p:cNvPr id="211" name="Google Shape;211;p7"/>
          <p:cNvSpPr txBox="1">
            <a:spLocks noGrp="1"/>
          </p:cNvSpPr>
          <p:nvPr>
            <p:ph type="body" idx="1"/>
          </p:nvPr>
        </p:nvSpPr>
        <p:spPr>
          <a:xfrm>
            <a:off x="4586487" y="2743200"/>
            <a:ext cx="3935505" cy="3496878"/>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1800"/>
              <a:buChar char="•"/>
            </a:pPr>
            <a:r>
              <a:rPr lang="en-US" sz="1600" b="1"/>
              <a:t>Page Layout: Code editor view with side panel</a:t>
            </a:r>
            <a:endParaRPr sz="1600"/>
          </a:p>
          <a:p>
            <a:pPr marL="342900" lvl="0" indent="-139700" algn="l" rtl="0">
              <a:lnSpc>
                <a:spcPct val="100000"/>
              </a:lnSpc>
              <a:spcBef>
                <a:spcPts val="640"/>
              </a:spcBef>
              <a:spcAft>
                <a:spcPts val="0"/>
              </a:spcAft>
              <a:buClr>
                <a:schemeClr val="dk1"/>
              </a:buClr>
              <a:buSzPts val="3200"/>
              <a:buNone/>
            </a:pPr>
            <a:endParaRPr sz="1600"/>
          </a:p>
          <a:p>
            <a:pPr marL="342900" lvl="0" indent="-342900" algn="l" rtl="0">
              <a:lnSpc>
                <a:spcPct val="100000"/>
              </a:lnSpc>
              <a:spcBef>
                <a:spcPts val="360"/>
              </a:spcBef>
              <a:spcAft>
                <a:spcPts val="0"/>
              </a:spcAft>
              <a:buClr>
                <a:schemeClr val="dk1"/>
              </a:buClr>
              <a:buSzPts val="1800"/>
              <a:buChar char="•"/>
            </a:pPr>
            <a:r>
              <a:rPr lang="en-US" sz="1600" b="1"/>
              <a:t>Visual Specification:</a:t>
            </a:r>
            <a:endParaRPr sz="1600"/>
          </a:p>
          <a:p>
            <a:pPr marL="742950" lvl="1" indent="-285750" algn="l" rtl="0">
              <a:lnSpc>
                <a:spcPct val="100000"/>
              </a:lnSpc>
              <a:spcBef>
                <a:spcPts val="320"/>
              </a:spcBef>
              <a:spcAft>
                <a:spcPts val="0"/>
              </a:spcAft>
              <a:buClr>
                <a:schemeClr val="dk1"/>
              </a:buClr>
              <a:buSzPts val="1600"/>
              <a:buChar char="–"/>
            </a:pPr>
            <a:r>
              <a:rPr lang="en-US" sz="1600"/>
              <a:t>Main area: Syntax-highlighted Scala code</a:t>
            </a:r>
            <a:endParaRPr/>
          </a:p>
          <a:p>
            <a:pPr marL="742950" lvl="1" indent="-285750" algn="l" rtl="0">
              <a:lnSpc>
                <a:spcPct val="100000"/>
              </a:lnSpc>
              <a:spcBef>
                <a:spcPts val="320"/>
              </a:spcBef>
              <a:spcAft>
                <a:spcPts val="0"/>
              </a:spcAft>
              <a:buClr>
                <a:schemeClr val="dk1"/>
              </a:buClr>
              <a:buSzPts val="1600"/>
              <a:buChar char="–"/>
            </a:pPr>
            <a:r>
              <a:rPr lang="en-US" sz="1600"/>
              <a:t>Side panel: Generation parameters</a:t>
            </a:r>
            <a:endParaRPr/>
          </a:p>
          <a:p>
            <a:pPr marL="742950" lvl="1" indent="-285750" algn="l" rtl="0">
              <a:lnSpc>
                <a:spcPct val="100000"/>
              </a:lnSpc>
              <a:spcBef>
                <a:spcPts val="320"/>
              </a:spcBef>
              <a:spcAft>
                <a:spcPts val="0"/>
              </a:spcAft>
              <a:buClr>
                <a:schemeClr val="dk1"/>
              </a:buClr>
              <a:buSzPts val="1600"/>
              <a:buChar char="–"/>
            </a:pPr>
            <a:r>
              <a:rPr lang="en-US" sz="1600"/>
              <a:t>Bottom: Type safety indicators</a:t>
            </a:r>
            <a:endParaRPr/>
          </a:p>
          <a:p>
            <a:pPr marL="742950" lvl="1" indent="-285750" algn="l" rtl="0">
              <a:lnSpc>
                <a:spcPct val="100000"/>
              </a:lnSpc>
              <a:spcBef>
                <a:spcPts val="320"/>
              </a:spcBef>
              <a:spcAft>
                <a:spcPts val="0"/>
              </a:spcAft>
              <a:buClr>
                <a:schemeClr val="dk1"/>
              </a:buClr>
              <a:buSzPts val="1600"/>
              <a:buChar char="–"/>
            </a:pPr>
            <a:r>
              <a:rPr lang="en-US" sz="1600"/>
              <a:t>Green checkmarks for compilation</a:t>
            </a:r>
            <a:endParaRPr/>
          </a:p>
          <a:p>
            <a:pPr marL="342900" lvl="0" indent="-139700" algn="l" rtl="0">
              <a:lnSpc>
                <a:spcPct val="100000"/>
              </a:lnSpc>
              <a:spcBef>
                <a:spcPts val="640"/>
              </a:spcBef>
              <a:spcAft>
                <a:spcPts val="0"/>
              </a:spcAft>
              <a:buClr>
                <a:schemeClr val="dk1"/>
              </a:buClr>
              <a:buSzPts val="3200"/>
              <a:buNone/>
            </a:pPr>
            <a:endParaRPr sz="1600"/>
          </a:p>
          <a:p>
            <a:pPr marL="342900" lvl="0" indent="-342900" algn="l" rtl="0">
              <a:lnSpc>
                <a:spcPct val="100000"/>
              </a:lnSpc>
              <a:spcBef>
                <a:spcPts val="360"/>
              </a:spcBef>
              <a:spcAft>
                <a:spcPts val="0"/>
              </a:spcAft>
              <a:buClr>
                <a:schemeClr val="dk1"/>
              </a:buClr>
              <a:buSzPts val="1800"/>
              <a:buChar char="•"/>
            </a:pPr>
            <a:r>
              <a:rPr lang="en-US" sz="1600" b="1"/>
              <a:t>Code Generation Example:</a:t>
            </a:r>
            <a:endParaRPr sz="1600"/>
          </a:p>
          <a:p>
            <a:pPr marL="342900" lvl="0" indent="-342900" algn="l" rtl="0">
              <a:lnSpc>
                <a:spcPct val="100000"/>
              </a:lnSpc>
              <a:spcBef>
                <a:spcPts val="320"/>
              </a:spcBef>
              <a:spcAft>
                <a:spcPts val="0"/>
              </a:spcAft>
              <a:buClr>
                <a:schemeClr val="dk1"/>
              </a:buClr>
              <a:buSzPts val="1600"/>
              <a:buChar char="•"/>
            </a:pPr>
            <a:r>
              <a:rPr lang="en-US" sz="1600">
                <a:latin typeface="Consolas"/>
                <a:ea typeface="Consolas"/>
                <a:cs typeface="Consolas"/>
                <a:sym typeface="Consolas"/>
              </a:rPr>
              <a:t>???</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8"/>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8"/>
          <p:cNvSpPr txBox="1"/>
          <p:nvPr/>
        </p:nvSpPr>
        <p:spPr>
          <a:xfrm>
            <a:off x="135636" y="502920"/>
            <a:ext cx="2902458" cy="146304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None/>
            </a:pPr>
            <a:r>
              <a:rPr lang="en-US" sz="2900" b="1" i="0" u="none" strike="noStrike" cap="none" dirty="0">
                <a:solidFill>
                  <a:schemeClr val="dk1"/>
                </a:solidFill>
                <a:latin typeface="Arial"/>
                <a:ea typeface="Arial"/>
                <a:cs typeface="Arial"/>
                <a:sym typeface="Arial"/>
              </a:rPr>
              <a:t>Image Understanding</a:t>
            </a:r>
            <a:endParaRPr sz="2900" b="0" i="0" u="none" strike="noStrike" cap="none" dirty="0">
              <a:solidFill>
                <a:schemeClr val="dk1"/>
              </a:solidFill>
              <a:latin typeface="Arial"/>
              <a:ea typeface="Arial"/>
              <a:cs typeface="Arial"/>
              <a:sym typeface="Arial"/>
            </a:endParaRPr>
          </a:p>
        </p:txBody>
      </p:sp>
      <p:sp>
        <p:nvSpPr>
          <p:cNvPr id="219" name="Google Shape;219;p8"/>
          <p:cNvSpPr/>
          <p:nvPr/>
        </p:nvSpPr>
        <p:spPr>
          <a:xfrm rot="5400000">
            <a:off x="2480309" y="1227582"/>
            <a:ext cx="1554480" cy="13716"/>
          </a:xfrm>
          <a:custGeom>
            <a:avLst/>
            <a:gdLst/>
            <a:ahLst/>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8"/>
          <p:cNvSpPr txBox="1"/>
          <p:nvPr/>
        </p:nvSpPr>
        <p:spPr>
          <a:xfrm>
            <a:off x="3490721" y="502920"/>
            <a:ext cx="5170932" cy="146304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1300"/>
            </a:pPr>
            <a:r>
              <a:rPr lang="en-US" sz="1300" b="0" i="0" u="none" strike="noStrike" cap="none" dirty="0">
                <a:solidFill>
                  <a:schemeClr val="dk1"/>
                </a:solidFill>
                <a:latin typeface="Arial"/>
                <a:ea typeface="Arial"/>
                <a:cs typeface="Arial"/>
                <a:sym typeface="Arial"/>
              </a:rPr>
              <a:t>Use Cases:</a:t>
            </a:r>
            <a:endParaRPr sz="1300" b="0" i="0" u="none" strike="noStrike" cap="none" dirty="0">
              <a:solidFill>
                <a:schemeClr val="dk1"/>
              </a:solidFill>
              <a:latin typeface="Arial"/>
              <a:ea typeface="Arial"/>
              <a:cs typeface="Arial"/>
              <a:sym typeface="Arial"/>
            </a:endParaRPr>
          </a:p>
          <a:p>
            <a:pPr marL="228600" marR="0" lvl="1" algn="l" rtl="0">
              <a:lnSpc>
                <a:spcPct val="90000"/>
              </a:lnSpc>
              <a:spcBef>
                <a:spcPts val="600"/>
              </a:spcBef>
              <a:spcAft>
                <a:spcPts val="0"/>
              </a:spcAft>
              <a:buClr>
                <a:srgbClr val="000000"/>
              </a:buClr>
              <a:buSzPts val="1300"/>
            </a:pPr>
            <a:r>
              <a:rPr lang="en-US" sz="1300" b="0" i="0" u="none" strike="noStrike" cap="none" dirty="0">
                <a:solidFill>
                  <a:schemeClr val="dk1"/>
                </a:solidFill>
                <a:latin typeface="Arial"/>
                <a:ea typeface="Arial"/>
                <a:cs typeface="Arial"/>
                <a:sym typeface="Arial"/>
              </a:rPr>
              <a:t>• UI Element Detection → Automated Testing</a:t>
            </a:r>
            <a:endParaRPr sz="1300" b="0" i="0" u="none" strike="noStrike" cap="none" dirty="0">
              <a:solidFill>
                <a:schemeClr val="dk1"/>
              </a:solidFill>
              <a:latin typeface="Arial"/>
              <a:ea typeface="Arial"/>
              <a:cs typeface="Arial"/>
              <a:sym typeface="Arial"/>
            </a:endParaRPr>
          </a:p>
          <a:p>
            <a:pPr marL="228600" marR="0" lvl="1" algn="l" rtl="0">
              <a:lnSpc>
                <a:spcPct val="90000"/>
              </a:lnSpc>
              <a:spcBef>
                <a:spcPts val="600"/>
              </a:spcBef>
              <a:spcAft>
                <a:spcPts val="0"/>
              </a:spcAft>
              <a:buClr>
                <a:srgbClr val="000000"/>
              </a:buClr>
              <a:buSzPts val="1300"/>
            </a:pPr>
            <a:r>
              <a:rPr lang="en-US" sz="1300" b="0" i="0" u="none" strike="noStrike" cap="none" dirty="0">
                <a:solidFill>
                  <a:schemeClr val="dk1"/>
                </a:solidFill>
                <a:latin typeface="Arial"/>
                <a:ea typeface="Arial"/>
                <a:cs typeface="Arial"/>
                <a:sym typeface="Arial"/>
              </a:rPr>
              <a:t>• Text Extraction → PDF Processing</a:t>
            </a:r>
            <a:endParaRPr sz="1300" b="0" i="0" u="none" strike="noStrike" cap="none" dirty="0">
              <a:solidFill>
                <a:schemeClr val="dk1"/>
              </a:solidFill>
              <a:latin typeface="Arial"/>
              <a:ea typeface="Arial"/>
              <a:cs typeface="Arial"/>
              <a:sym typeface="Arial"/>
            </a:endParaRPr>
          </a:p>
          <a:p>
            <a:pPr marL="228600" marR="0" lvl="1" algn="l" rtl="0">
              <a:lnSpc>
                <a:spcPct val="90000"/>
              </a:lnSpc>
              <a:spcBef>
                <a:spcPts val="600"/>
              </a:spcBef>
              <a:spcAft>
                <a:spcPts val="0"/>
              </a:spcAft>
              <a:buClr>
                <a:srgbClr val="000000"/>
              </a:buClr>
              <a:buSzPts val="1300"/>
            </a:pPr>
            <a:r>
              <a:rPr lang="en-US" sz="1300" b="0" i="0" u="none" strike="noStrike" cap="none" dirty="0">
                <a:solidFill>
                  <a:schemeClr val="dk1"/>
                </a:solidFill>
                <a:latin typeface="Arial"/>
                <a:ea typeface="Arial"/>
                <a:cs typeface="Arial"/>
                <a:sym typeface="Arial"/>
              </a:rPr>
              <a:t>• Scene Description → Content Moderation</a:t>
            </a:r>
            <a:endParaRPr sz="1300" b="0" i="0" u="none" strike="noStrike" cap="none" dirty="0">
              <a:solidFill>
                <a:schemeClr val="dk1"/>
              </a:solidFill>
              <a:latin typeface="Arial"/>
              <a:ea typeface="Arial"/>
              <a:cs typeface="Arial"/>
              <a:sym typeface="Arial"/>
            </a:endParaRPr>
          </a:p>
          <a:p>
            <a:pPr marL="228600" marR="0" lvl="1" algn="l" rtl="0">
              <a:lnSpc>
                <a:spcPct val="90000"/>
              </a:lnSpc>
              <a:spcBef>
                <a:spcPts val="600"/>
              </a:spcBef>
              <a:spcAft>
                <a:spcPts val="600"/>
              </a:spcAft>
              <a:buClr>
                <a:srgbClr val="000000"/>
              </a:buClr>
              <a:buSzPts val="1300"/>
            </a:pPr>
            <a:r>
              <a:rPr lang="en-US" sz="1300" b="0" i="0" u="none" strike="noStrike" cap="none" dirty="0">
                <a:solidFill>
                  <a:schemeClr val="dk1"/>
                </a:solidFill>
                <a:latin typeface="Arial"/>
                <a:ea typeface="Arial"/>
                <a:cs typeface="Arial"/>
                <a:sym typeface="Arial"/>
              </a:rPr>
              <a:t>• Structure Analysis → Documentation</a:t>
            </a:r>
            <a:endParaRPr sz="1300" b="0" i="0" u="none" strike="noStrike" cap="none" dirty="0">
              <a:solidFill>
                <a:schemeClr val="dk1"/>
              </a:solidFill>
              <a:latin typeface="Arial"/>
              <a:ea typeface="Arial"/>
              <a:cs typeface="Arial"/>
              <a:sym typeface="Arial"/>
            </a:endParaRPr>
          </a:p>
        </p:txBody>
      </p:sp>
      <p:graphicFrame>
        <p:nvGraphicFramePr>
          <p:cNvPr id="221" name="Google Shape;221;p8"/>
          <p:cNvGraphicFramePr/>
          <p:nvPr/>
        </p:nvGraphicFramePr>
        <p:xfrm>
          <a:off x="473202" y="2290936"/>
          <a:ext cx="8188452" cy="395935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9"/>
          <p:cNvSpPr txBox="1"/>
          <p:nvPr/>
        </p:nvSpPr>
        <p:spPr>
          <a:xfrm>
            <a:off x="457200" y="457200"/>
            <a:ext cx="8229600" cy="68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Agent Architecture</a:t>
            </a:r>
            <a:endParaRPr sz="1400" b="0" i="0" u="none" strike="noStrike" cap="none">
              <a:solidFill>
                <a:srgbClr val="000000"/>
              </a:solidFill>
              <a:latin typeface="Arial"/>
              <a:ea typeface="Arial"/>
              <a:cs typeface="Arial"/>
              <a:sym typeface="Arial"/>
            </a:endParaRPr>
          </a:p>
        </p:txBody>
      </p:sp>
      <p:cxnSp>
        <p:nvCxnSpPr>
          <p:cNvPr id="228" name="Google Shape;228;p9"/>
          <p:cNvCxnSpPr/>
          <p:nvPr/>
        </p:nvCxnSpPr>
        <p:spPr>
          <a:xfrm>
            <a:off x="1828800" y="1371600"/>
            <a:ext cx="0" cy="4114800"/>
          </a:xfrm>
          <a:prstGeom prst="straightConnector1">
            <a:avLst/>
          </a:prstGeom>
          <a:noFill/>
          <a:ln w="381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229" name="Google Shape;229;p9"/>
          <p:cNvSpPr/>
          <p:nvPr/>
        </p:nvSpPr>
        <p:spPr>
          <a:xfrm>
            <a:off x="1691640" y="16916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p9"/>
          <p:cNvSpPr/>
          <p:nvPr/>
        </p:nvSpPr>
        <p:spPr>
          <a:xfrm>
            <a:off x="2286000" y="1600200"/>
            <a:ext cx="2286000" cy="731520"/>
          </a:xfrm>
          <a:prstGeom prst="roundRect">
            <a:avLst>
              <a:gd name="adj" fmla="val 16667"/>
            </a:avLst>
          </a:prstGeom>
          <a:solidFill>
            <a:srgbClr val="ECF0F1"/>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tx1"/>
                </a:solidFill>
                <a:latin typeface="Calibri"/>
                <a:ea typeface="Calibri"/>
                <a:cs typeface="Calibri"/>
                <a:sym typeface="Calibri"/>
              </a:rPr>
              <a:t>Conversation</a:t>
            </a:r>
            <a:endParaRPr sz="1400" b="0" i="0" u="none" strike="noStrike" cap="none" dirty="0">
              <a:solidFill>
                <a:schemeClr val="tx1"/>
              </a:solidFill>
              <a:latin typeface="Arial"/>
              <a:ea typeface="Arial"/>
              <a:cs typeface="Arial"/>
              <a:sym typeface="Arial"/>
            </a:endParaRPr>
          </a:p>
        </p:txBody>
      </p:sp>
      <p:sp>
        <p:nvSpPr>
          <p:cNvPr id="231" name="Google Shape;231;p9"/>
          <p:cNvSpPr txBox="1"/>
          <p:nvPr/>
        </p:nvSpPr>
        <p:spPr>
          <a:xfrm>
            <a:off x="4754880" y="1600200"/>
            <a:ext cx="2743200" cy="7315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Message history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Immutable Seq[Message]</a:t>
            </a:r>
            <a:endParaRPr sz="1400" b="0" i="0" u="none" strike="noStrike" cap="none">
              <a:solidFill>
                <a:srgbClr val="000000"/>
              </a:solidFill>
              <a:latin typeface="Arial"/>
              <a:ea typeface="Arial"/>
              <a:cs typeface="Arial"/>
              <a:sym typeface="Arial"/>
            </a:endParaRPr>
          </a:p>
        </p:txBody>
      </p:sp>
      <p:sp>
        <p:nvSpPr>
          <p:cNvPr id="232" name="Google Shape;232;p9"/>
          <p:cNvSpPr/>
          <p:nvPr/>
        </p:nvSpPr>
        <p:spPr>
          <a:xfrm>
            <a:off x="1691640" y="278892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 name="Google Shape;233;p9"/>
          <p:cNvSpPr/>
          <p:nvPr/>
        </p:nvSpPr>
        <p:spPr>
          <a:xfrm>
            <a:off x="2286000" y="2697480"/>
            <a:ext cx="2286000" cy="731520"/>
          </a:xfrm>
          <a:prstGeom prst="roundRect">
            <a:avLst>
              <a:gd name="adj" fmla="val 16667"/>
            </a:avLst>
          </a:prstGeom>
          <a:solidFill>
            <a:srgbClr val="ECF0F1"/>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tx1"/>
                </a:solidFill>
                <a:latin typeface="Calibri"/>
                <a:ea typeface="Calibri"/>
                <a:cs typeface="Calibri"/>
                <a:sym typeface="Calibri"/>
              </a:rPr>
              <a:t>State Management</a:t>
            </a:r>
            <a:endParaRPr sz="1400" b="0" i="0" u="none" strike="noStrike" cap="none" dirty="0">
              <a:solidFill>
                <a:schemeClr val="tx1"/>
              </a:solidFill>
              <a:latin typeface="Arial"/>
              <a:ea typeface="Arial"/>
              <a:cs typeface="Arial"/>
              <a:sym typeface="Arial"/>
            </a:endParaRPr>
          </a:p>
        </p:txBody>
      </p:sp>
      <p:sp>
        <p:nvSpPr>
          <p:cNvPr id="234" name="Google Shape;234;p9"/>
          <p:cNvSpPr txBox="1"/>
          <p:nvPr/>
        </p:nvSpPr>
        <p:spPr>
          <a:xfrm>
            <a:off x="4754880" y="2697480"/>
            <a:ext cx="2743200" cy="7315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Agent state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Case classes</a:t>
            </a: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1691640" y="388620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9"/>
          <p:cNvSpPr/>
          <p:nvPr/>
        </p:nvSpPr>
        <p:spPr>
          <a:xfrm>
            <a:off x="2286000" y="3794760"/>
            <a:ext cx="2286000" cy="731520"/>
          </a:xfrm>
          <a:prstGeom prst="roundRect">
            <a:avLst>
              <a:gd name="adj" fmla="val 16667"/>
            </a:avLst>
          </a:prstGeom>
          <a:solidFill>
            <a:srgbClr val="ECF0F1"/>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tx1"/>
                </a:solidFill>
                <a:latin typeface="Calibri"/>
                <a:ea typeface="Calibri"/>
                <a:cs typeface="Calibri"/>
                <a:sym typeface="Calibri"/>
              </a:rPr>
              <a:t>Tool Registry</a:t>
            </a:r>
            <a:endParaRPr sz="1400" b="0" i="0" u="none" strike="noStrike" cap="none" dirty="0">
              <a:solidFill>
                <a:schemeClr val="tx1"/>
              </a:solidFill>
              <a:latin typeface="Arial"/>
              <a:ea typeface="Arial"/>
              <a:cs typeface="Arial"/>
              <a:sym typeface="Arial"/>
            </a:endParaRPr>
          </a:p>
        </p:txBody>
      </p:sp>
      <p:sp>
        <p:nvSpPr>
          <p:cNvPr id="237" name="Google Shape;237;p9"/>
          <p:cNvSpPr txBox="1"/>
          <p:nvPr/>
        </p:nvSpPr>
        <p:spPr>
          <a:xfrm>
            <a:off x="4754880" y="3794760"/>
            <a:ext cx="2743200" cy="7315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Available tools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Type-safe registry</a:t>
            </a: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1691640" y="498348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 name="Google Shape;239;p9"/>
          <p:cNvSpPr/>
          <p:nvPr/>
        </p:nvSpPr>
        <p:spPr>
          <a:xfrm>
            <a:off x="2286000" y="4892040"/>
            <a:ext cx="2286000" cy="731520"/>
          </a:xfrm>
          <a:prstGeom prst="roundRect">
            <a:avLst>
              <a:gd name="adj" fmla="val 16667"/>
            </a:avLst>
          </a:prstGeom>
          <a:solidFill>
            <a:srgbClr val="ECF0F1"/>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tx1"/>
                </a:solidFill>
                <a:latin typeface="Calibri"/>
                <a:ea typeface="Calibri"/>
                <a:cs typeface="Calibri"/>
                <a:sym typeface="Calibri"/>
              </a:rPr>
              <a:t>Execution Loop</a:t>
            </a:r>
            <a:endParaRPr sz="1400" b="0" i="0" u="none" strike="noStrike" cap="none" dirty="0">
              <a:solidFill>
                <a:schemeClr val="tx1"/>
              </a:solidFill>
              <a:latin typeface="Arial"/>
              <a:ea typeface="Arial"/>
              <a:cs typeface="Arial"/>
              <a:sym typeface="Arial"/>
            </a:endParaRPr>
          </a:p>
        </p:txBody>
      </p:sp>
      <p:sp>
        <p:nvSpPr>
          <p:cNvPr id="240" name="Google Shape;240;p9"/>
          <p:cNvSpPr txBox="1"/>
          <p:nvPr/>
        </p:nvSpPr>
        <p:spPr>
          <a:xfrm>
            <a:off x="4754880" y="4892040"/>
            <a:ext cx="2743200" cy="7315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Orchestration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Tail-recursive</a:t>
            </a:r>
            <a:endParaRPr sz="1400" b="0" i="0" u="none" strike="noStrike" cap="none">
              <a:solidFill>
                <a:srgbClr val="000000"/>
              </a:solidFill>
              <a:latin typeface="Arial"/>
              <a:ea typeface="Arial"/>
              <a:cs typeface="Arial"/>
              <a:sym typeface="Arial"/>
            </a:endParaRPr>
          </a:p>
        </p:txBody>
      </p:sp>
      <p:sp>
        <p:nvSpPr>
          <p:cNvPr id="241" name="Google Shape;241;p9"/>
          <p:cNvSpPr/>
          <p:nvPr/>
        </p:nvSpPr>
        <p:spPr>
          <a:xfrm>
            <a:off x="7012205" y="2700510"/>
            <a:ext cx="1853100" cy="2645700"/>
          </a:xfrm>
          <a:prstGeom prst="rect">
            <a:avLst/>
          </a:prstGeom>
          <a:solidFill>
            <a:srgbClr val="2C3E50"/>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FFFFFF"/>
                </a:solidFill>
                <a:latin typeface="Calibri"/>
                <a:ea typeface="Calibri"/>
                <a:cs typeface="Calibri"/>
                <a:sym typeface="Calibri"/>
              </a:rPr>
              <a:t>case class </a:t>
            </a:r>
            <a:r>
              <a:rPr lang="en-US" sz="1100" b="0" i="0" u="none" strike="noStrike" cap="none" dirty="0" err="1">
                <a:solidFill>
                  <a:srgbClr val="FFFFFF"/>
                </a:solidFill>
                <a:latin typeface="Calibri"/>
                <a:ea typeface="Calibri"/>
                <a:cs typeface="Calibri"/>
                <a:sym typeface="Calibri"/>
              </a:rPr>
              <a:t>AgentState</a:t>
            </a:r>
            <a:r>
              <a:rPr lang="en-US" sz="1100" b="0" i="0" u="none" strike="noStrike" cap="none" dirty="0">
                <a:solidFill>
                  <a:srgbClr val="FFFFF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  conversation: Conversation,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  tools: </a:t>
            </a:r>
            <a:r>
              <a:rPr lang="en-US" sz="1800" b="0" i="0" u="none" strike="noStrike" cap="none" dirty="0" err="1">
                <a:solidFill>
                  <a:schemeClr val="lt1"/>
                </a:solidFill>
                <a:latin typeface="Calibri"/>
                <a:ea typeface="Calibri"/>
                <a:cs typeface="Calibri"/>
                <a:sym typeface="Calibri"/>
              </a:rPr>
              <a:t>ToolRegistry</a:t>
            </a:r>
            <a:r>
              <a:rPr lang="en-US" sz="1800" b="0" i="0" u="none" strike="noStrike" cap="none" dirty="0">
                <a:solidFill>
                  <a:schemeClr val="lt1"/>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  status: </a:t>
            </a:r>
            <a:r>
              <a:rPr lang="en-US" sz="1800" b="0" i="0" u="none" strike="noStrike" cap="none" dirty="0" err="1">
                <a:solidFill>
                  <a:schemeClr val="lt1"/>
                </a:solidFill>
                <a:latin typeface="Calibri"/>
                <a:ea typeface="Calibri"/>
                <a:cs typeface="Calibri"/>
                <a:sym typeface="Calibri"/>
              </a:rPr>
              <a:t>AgentStatus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242" name="Google Shape;242;p9" descr="placeholder_image_3_flat minimal.png"/>
          <p:cNvPicPr preferRelativeResize="0"/>
          <p:nvPr/>
        </p:nvPicPr>
        <p:blipFill rotWithShape="1">
          <a:blip r:embed="rId3">
            <a:alphaModFix/>
          </a:blip>
          <a:srcRect/>
          <a:stretch/>
        </p:blipFill>
        <p:spPr>
          <a:xfrm>
            <a:off x="1371600" y="1691640"/>
            <a:ext cx="228600" cy="228600"/>
          </a:xfrm>
          <a:prstGeom prst="rect">
            <a:avLst/>
          </a:prstGeom>
          <a:noFill/>
          <a:ln>
            <a:noFill/>
          </a:ln>
        </p:spPr>
      </p:pic>
      <p:pic>
        <p:nvPicPr>
          <p:cNvPr id="243" name="Google Shape;243;p9" descr="placeholder_image_3_flat minimal.png"/>
          <p:cNvPicPr preferRelativeResize="0"/>
          <p:nvPr/>
        </p:nvPicPr>
        <p:blipFill rotWithShape="1">
          <a:blip r:embed="rId3">
            <a:alphaModFix/>
          </a:blip>
          <a:srcRect/>
          <a:stretch/>
        </p:blipFill>
        <p:spPr>
          <a:xfrm>
            <a:off x="1371600" y="2788920"/>
            <a:ext cx="228600" cy="228600"/>
          </a:xfrm>
          <a:prstGeom prst="rect">
            <a:avLst/>
          </a:prstGeom>
          <a:noFill/>
          <a:ln>
            <a:noFill/>
          </a:ln>
        </p:spPr>
      </p:pic>
      <p:pic>
        <p:nvPicPr>
          <p:cNvPr id="244" name="Google Shape;244;p9" descr="placeholder_image_3_flat minimal.png"/>
          <p:cNvPicPr preferRelativeResize="0"/>
          <p:nvPr/>
        </p:nvPicPr>
        <p:blipFill rotWithShape="1">
          <a:blip r:embed="rId3">
            <a:alphaModFix/>
          </a:blip>
          <a:srcRect/>
          <a:stretch/>
        </p:blipFill>
        <p:spPr>
          <a:xfrm>
            <a:off x="1371600" y="3886200"/>
            <a:ext cx="228600" cy="228600"/>
          </a:xfrm>
          <a:prstGeom prst="rect">
            <a:avLst/>
          </a:prstGeom>
          <a:noFill/>
          <a:ln>
            <a:noFill/>
          </a:ln>
        </p:spPr>
      </p:pic>
      <p:pic>
        <p:nvPicPr>
          <p:cNvPr id="245" name="Google Shape;245;p9" descr="placeholder_image_3_flat minimal.png"/>
          <p:cNvPicPr preferRelativeResize="0"/>
          <p:nvPr/>
        </p:nvPicPr>
        <p:blipFill rotWithShape="1">
          <a:blip r:embed="rId3">
            <a:alphaModFix/>
          </a:blip>
          <a:srcRect/>
          <a:stretch/>
        </p:blipFill>
        <p:spPr>
          <a:xfrm>
            <a:off x="1371600" y="4983480"/>
            <a:ext cx="228600" cy="22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10"/>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 name="Google Shape;252;p10"/>
          <p:cNvSpPr txBox="1">
            <a:spLocks noGrp="1"/>
          </p:cNvSpPr>
          <p:nvPr>
            <p:ph type="title"/>
          </p:nvPr>
        </p:nvSpPr>
        <p:spPr>
          <a:xfrm>
            <a:off x="473202" y="502920"/>
            <a:ext cx="2564892" cy="146304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3600" b="1"/>
              <a:t>Tool Calling in Action</a:t>
            </a:r>
            <a:endParaRPr sz="3600"/>
          </a:p>
        </p:txBody>
      </p:sp>
      <p:sp>
        <p:nvSpPr>
          <p:cNvPr id="253" name="Google Shape;253;p10"/>
          <p:cNvSpPr/>
          <p:nvPr/>
        </p:nvSpPr>
        <p:spPr>
          <a:xfrm rot="5400000">
            <a:off x="2480309" y="1227582"/>
            <a:ext cx="1554480" cy="13716"/>
          </a:xfrm>
          <a:custGeom>
            <a:avLst/>
            <a:gdLst/>
            <a:ahLst/>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10"/>
          <p:cNvSpPr txBox="1">
            <a:spLocks noGrp="1"/>
          </p:cNvSpPr>
          <p:nvPr>
            <p:ph type="body" idx="1"/>
          </p:nvPr>
        </p:nvSpPr>
        <p:spPr>
          <a:xfrm>
            <a:off x="3490721" y="502920"/>
            <a:ext cx="5170932" cy="1463040"/>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1800"/>
              <a:buChar char="•"/>
            </a:pPr>
            <a:r>
              <a:rPr lang="en-US" sz="1000" b="1"/>
              <a:t>Page Layout: Flow diagram with code examples</a:t>
            </a:r>
            <a:endParaRPr sz="1000"/>
          </a:p>
          <a:p>
            <a:pPr marL="342900" lvl="0" indent="-342900" algn="l" rtl="0">
              <a:lnSpc>
                <a:spcPct val="90000"/>
              </a:lnSpc>
              <a:spcBef>
                <a:spcPts val="360"/>
              </a:spcBef>
              <a:spcAft>
                <a:spcPts val="0"/>
              </a:spcAft>
              <a:buClr>
                <a:schemeClr val="dk1"/>
              </a:buClr>
              <a:buSzPts val="1800"/>
              <a:buChar char="•"/>
            </a:pPr>
            <a:r>
              <a:rPr lang="en-US" sz="1000" b="1"/>
              <a:t>Visual Specification:</a:t>
            </a:r>
            <a:endParaRPr sz="1000"/>
          </a:p>
          <a:p>
            <a:pPr marL="742950" lvl="1" indent="-285750" algn="l" rtl="0">
              <a:lnSpc>
                <a:spcPct val="90000"/>
              </a:lnSpc>
              <a:spcBef>
                <a:spcPts val="320"/>
              </a:spcBef>
              <a:spcAft>
                <a:spcPts val="0"/>
              </a:spcAft>
              <a:buClr>
                <a:schemeClr val="dk1"/>
              </a:buClr>
              <a:buSzPts val="1600"/>
              <a:buChar char="–"/>
            </a:pPr>
            <a:r>
              <a:rPr lang="en-US" sz="1000"/>
              <a:t>• Step-by-step flow visualization</a:t>
            </a:r>
            <a:endParaRPr/>
          </a:p>
          <a:p>
            <a:pPr marL="742950" lvl="1" indent="-285750" algn="l" rtl="0">
              <a:lnSpc>
                <a:spcPct val="90000"/>
              </a:lnSpc>
              <a:spcBef>
                <a:spcPts val="320"/>
              </a:spcBef>
              <a:spcAft>
                <a:spcPts val="0"/>
              </a:spcAft>
              <a:buClr>
                <a:schemeClr val="dk1"/>
              </a:buClr>
              <a:buSzPts val="1600"/>
              <a:buChar char="–"/>
            </a:pPr>
            <a:r>
              <a:rPr lang="en-US" sz="1000"/>
              <a:t>• Code snippets at each step</a:t>
            </a:r>
            <a:endParaRPr/>
          </a:p>
          <a:p>
            <a:pPr marL="742950" lvl="1" indent="-285750" algn="l" rtl="0">
              <a:lnSpc>
                <a:spcPct val="90000"/>
              </a:lnSpc>
              <a:spcBef>
                <a:spcPts val="320"/>
              </a:spcBef>
              <a:spcAft>
                <a:spcPts val="0"/>
              </a:spcAft>
              <a:buClr>
                <a:schemeClr val="dk1"/>
              </a:buClr>
              <a:buSzPts val="1600"/>
              <a:buChar char="–"/>
            </a:pPr>
            <a:r>
              <a:rPr lang="en-US" sz="1000"/>
              <a:t>• Success/error paths clearly marked</a:t>
            </a:r>
            <a:endParaRPr/>
          </a:p>
          <a:p>
            <a:pPr marL="742950" lvl="1" indent="-285750" algn="l" rtl="0">
              <a:lnSpc>
                <a:spcPct val="90000"/>
              </a:lnSpc>
              <a:spcBef>
                <a:spcPts val="320"/>
              </a:spcBef>
              <a:spcAft>
                <a:spcPts val="0"/>
              </a:spcAft>
              <a:buClr>
                <a:schemeClr val="dk1"/>
              </a:buClr>
              <a:buSzPts val="1600"/>
              <a:buChar char="–"/>
            </a:pPr>
            <a:r>
              <a:rPr lang="en-US" sz="1000"/>
              <a:t>• Type signatures highlighted</a:t>
            </a:r>
            <a:endParaRPr/>
          </a:p>
          <a:p>
            <a:pPr marL="342900" lvl="0" indent="-342900" algn="l" rtl="0">
              <a:lnSpc>
                <a:spcPct val="90000"/>
              </a:lnSpc>
              <a:spcBef>
                <a:spcPts val="360"/>
              </a:spcBef>
              <a:spcAft>
                <a:spcPts val="0"/>
              </a:spcAft>
              <a:buClr>
                <a:schemeClr val="dk1"/>
              </a:buClr>
              <a:buSzPts val="1800"/>
              <a:buChar char="•"/>
            </a:pPr>
            <a:r>
              <a:rPr lang="en-US" sz="1000" b="1"/>
              <a:t>Tool Calling Flow:</a:t>
            </a:r>
            <a:endParaRPr sz="1000"/>
          </a:p>
        </p:txBody>
      </p:sp>
      <p:graphicFrame>
        <p:nvGraphicFramePr>
          <p:cNvPr id="255" name="Google Shape;255;p10"/>
          <p:cNvGraphicFramePr/>
          <p:nvPr/>
        </p:nvGraphicFramePr>
        <p:xfrm>
          <a:off x="473202" y="2607603"/>
          <a:ext cx="8188450" cy="3326025"/>
        </p:xfrm>
        <a:graphic>
          <a:graphicData uri="http://schemas.openxmlformats.org/drawingml/2006/table">
            <a:tbl>
              <a:tblPr firstRow="1" bandRow="1">
                <a:noFill/>
                <a:tableStyleId>{36EE87E0-B7AF-4886-AB79-5722ADD12ED3}</a:tableStyleId>
              </a:tblPr>
              <a:tblGrid>
                <a:gridCol w="1002450">
                  <a:extLst>
                    <a:ext uri="{9D8B030D-6E8A-4147-A177-3AD203B41FA5}">
                      <a16:colId xmlns:a16="http://schemas.microsoft.com/office/drawing/2014/main" val="20000"/>
                    </a:ext>
                  </a:extLst>
                </a:gridCol>
                <a:gridCol w="1898050">
                  <a:extLst>
                    <a:ext uri="{9D8B030D-6E8A-4147-A177-3AD203B41FA5}">
                      <a16:colId xmlns:a16="http://schemas.microsoft.com/office/drawing/2014/main" val="20001"/>
                    </a:ext>
                  </a:extLst>
                </a:gridCol>
                <a:gridCol w="5287950">
                  <a:extLst>
                    <a:ext uri="{9D8B030D-6E8A-4147-A177-3AD203B41FA5}">
                      <a16:colId xmlns:a16="http://schemas.microsoft.com/office/drawing/2014/main" val="20002"/>
                    </a:ext>
                  </a:extLst>
                </a:gridCol>
              </a:tblGrid>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t>Step</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t>Action</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t>Code</a:t>
                      </a:r>
                      <a:endParaRPr sz="1700" u="none" strike="noStrike" cap="none"/>
                    </a:p>
                  </a:txBody>
                  <a:tcPr marL="113150" marR="113150" marT="56575" marB="56575"/>
                </a:tc>
                <a:extLst>
                  <a:ext uri="{0D108BD9-81ED-4DB2-BD59-A6C34878D82A}">
                    <a16:rowId xmlns:a16="http://schemas.microsoft.com/office/drawing/2014/main" val="10000"/>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1</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Define tool</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ToolFunction[Input, Output]</a:t>
                      </a:r>
                      <a:endParaRPr sz="1700" u="none" strike="noStrike" cap="none"/>
                    </a:p>
                  </a:txBody>
                  <a:tcPr marL="113150" marR="113150" marT="56575" marB="56575"/>
                </a:tc>
                <a:extLst>
                  <a:ext uri="{0D108BD9-81ED-4DB2-BD59-A6C34878D82A}">
                    <a16:rowId xmlns:a16="http://schemas.microsoft.com/office/drawing/2014/main" val="10001"/>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2</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Register</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ToolRegistry(Seq(tool))</a:t>
                      </a:r>
                      <a:endParaRPr sz="1700" u="none" strike="noStrike" cap="none"/>
                    </a:p>
                  </a:txBody>
                  <a:tcPr marL="113150" marR="113150" marT="56575" marB="56575"/>
                </a:tc>
                <a:extLst>
                  <a:ext uri="{0D108BD9-81ED-4DB2-BD59-A6C34878D82A}">
                    <a16:rowId xmlns:a16="http://schemas.microsoft.com/office/drawing/2014/main" val="10002"/>
                  </a:ext>
                </a:extLst>
              </a:tr>
              <a:tr h="8371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3</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LLM decides</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complete(conversation, options)</a:t>
                      </a:r>
                      <a:endParaRPr sz="1700" u="none" strike="noStrike" cap="none"/>
                    </a:p>
                  </a:txBody>
                  <a:tcPr marL="113150" marR="113150" marT="56575" marB="56575"/>
                </a:tc>
                <a:extLst>
                  <a:ext uri="{0D108BD9-81ED-4DB2-BD59-A6C34878D82A}">
                    <a16:rowId xmlns:a16="http://schemas.microsoft.com/office/drawing/2014/main" val="10003"/>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4</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Execute</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toolRegistry.execute(request)</a:t>
                      </a:r>
                      <a:endParaRPr sz="1700" u="none" strike="noStrike" cap="none"/>
                    </a:p>
                  </a:txBody>
                  <a:tcPr marL="113150" marR="113150" marT="56575" marB="56575"/>
                </a:tc>
                <a:extLst>
                  <a:ext uri="{0D108BD9-81ED-4DB2-BD59-A6C34878D82A}">
                    <a16:rowId xmlns:a16="http://schemas.microsoft.com/office/drawing/2014/main" val="10004"/>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5</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Return result</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ToolMessage(id, result)</a:t>
                      </a:r>
                      <a:endParaRPr sz="1700" u="none" strike="noStrike" cap="none"/>
                    </a:p>
                  </a:txBody>
                  <a:tcPr marL="113150" marR="113150" marT="56575" marB="56575"/>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11"/>
          <p:cNvSpPr/>
          <p:nvPr/>
        </p:nvSpPr>
        <p:spPr>
          <a:xfrm>
            <a:off x="0" y="0"/>
            <a:ext cx="9141713"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 name="Google Shape;262;p11"/>
          <p:cNvSpPr txBox="1"/>
          <p:nvPr/>
        </p:nvSpPr>
        <p:spPr>
          <a:xfrm>
            <a:off x="628650" y="347664"/>
            <a:ext cx="4622718" cy="130647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800" b="1" i="0" u="none" strike="noStrike" cap="none">
                <a:solidFill>
                  <a:schemeClr val="dk1"/>
                </a:solidFill>
                <a:latin typeface="Arial"/>
                <a:ea typeface="Arial"/>
                <a:cs typeface="Arial"/>
                <a:sym typeface="Arial"/>
              </a:rPr>
              <a:t>Document Processing</a:t>
            </a:r>
            <a:endParaRPr sz="3800" b="0" i="0" u="none" strike="noStrike" cap="none">
              <a:solidFill>
                <a:schemeClr val="dk1"/>
              </a:solidFill>
              <a:latin typeface="Arial"/>
              <a:ea typeface="Arial"/>
              <a:cs typeface="Arial"/>
              <a:sym typeface="Arial"/>
            </a:endParaRPr>
          </a:p>
        </p:txBody>
      </p:sp>
      <p:sp>
        <p:nvSpPr>
          <p:cNvPr id="263" name="Google Shape;263;p11"/>
          <p:cNvSpPr txBox="1"/>
          <p:nvPr/>
        </p:nvSpPr>
        <p:spPr>
          <a:xfrm>
            <a:off x="5395763" y="347664"/>
            <a:ext cx="3119586" cy="130647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1000"/>
              </a:spcBef>
              <a:spcAft>
                <a:spcPts val="0"/>
              </a:spcAft>
              <a:buNone/>
            </a:pPr>
            <a:r>
              <a:rPr lang="en-US" sz="2400" b="1" i="0" u="none" strike="noStrike" cap="none">
                <a:solidFill>
                  <a:schemeClr val="dk1"/>
                </a:solidFill>
                <a:latin typeface="Arial"/>
                <a:ea typeface="Arial"/>
                <a:cs typeface="Arial"/>
                <a:sym typeface="Arial"/>
              </a:rPr>
              <a:t>Accuracy: 95%+</a:t>
            </a:r>
            <a:endParaRPr sz="2400" b="0" i="0" u="none" strike="noStrike" cap="none">
              <a:solidFill>
                <a:schemeClr val="dk1"/>
              </a:solidFill>
              <a:latin typeface="Arial"/>
              <a:ea typeface="Arial"/>
              <a:cs typeface="Arial"/>
              <a:sym typeface="Arial"/>
            </a:endParaRPr>
          </a:p>
        </p:txBody>
      </p:sp>
      <p:graphicFrame>
        <p:nvGraphicFramePr>
          <p:cNvPr id="264" name="Google Shape;264;p11"/>
          <p:cNvGraphicFramePr/>
          <p:nvPr/>
        </p:nvGraphicFramePr>
        <p:xfrm>
          <a:off x="628650" y="1845426"/>
          <a:ext cx="7884410" cy="445030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12"/>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aphicFrame>
        <p:nvGraphicFramePr>
          <p:cNvPr id="273" name="Google Shape;273;p12"/>
          <p:cNvGraphicFramePr/>
          <p:nvPr>
            <p:extLst>
              <p:ext uri="{D42A27DB-BD31-4B8C-83A1-F6EECF244321}">
                <p14:modId xmlns:p14="http://schemas.microsoft.com/office/powerpoint/2010/main" val="2842153177"/>
              </p:ext>
            </p:extLst>
          </p:nvPr>
        </p:nvGraphicFramePr>
        <p:xfrm>
          <a:off x="477774" y="2210380"/>
          <a:ext cx="8188452" cy="3959352"/>
        </p:xfrm>
        <a:graphic>
          <a:graphicData uri="http://schemas.openxmlformats.org/drawingml/2006/chart">
            <c:chart xmlns:c="http://schemas.openxmlformats.org/drawingml/2006/chart" xmlns:r="http://schemas.openxmlformats.org/officeDocument/2006/relationships" r:id="rId3"/>
          </a:graphicData>
        </a:graphic>
      </p:graphicFrame>
      <p:sp>
        <p:nvSpPr>
          <p:cNvPr id="2" name="Google Shape;270;p12">
            <a:extLst>
              <a:ext uri="{FF2B5EF4-FFF2-40B4-BE49-F238E27FC236}">
                <a16:creationId xmlns:a16="http://schemas.microsoft.com/office/drawing/2014/main" id="{099CB401-1465-5B89-D3CB-1CCA2FAB3DE4}"/>
              </a:ext>
            </a:extLst>
          </p:cNvPr>
          <p:cNvSpPr txBox="1"/>
          <p:nvPr/>
        </p:nvSpPr>
        <p:spPr>
          <a:xfrm>
            <a:off x="1269619" y="373670"/>
            <a:ext cx="6604762" cy="14630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b="1" i="0" u="none" strike="noStrike" cap="none" dirty="0">
                <a:solidFill>
                  <a:schemeClr val="dk1"/>
                </a:solidFill>
                <a:latin typeface="Arial"/>
                <a:ea typeface="Arial"/>
                <a:cs typeface="Arial"/>
                <a:sym typeface="Arial"/>
              </a:rPr>
              <a:t>The Power of Scala</a:t>
            </a:r>
            <a:endParaRPr sz="3600" b="0" i="0" u="none" strike="noStrike" cap="none" dirty="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7"/>
        <p:cNvGrpSpPr/>
        <p:nvPr/>
      </p:nvGrpSpPr>
      <p:grpSpPr>
        <a:xfrm>
          <a:off x="0" y="0"/>
          <a:ext cx="0" cy="0"/>
          <a:chOff x="0" y="0"/>
          <a:chExt cx="0" cy="0"/>
        </a:xfrm>
      </p:grpSpPr>
      <p:sp useBgFill="1">
        <p:nvSpPr>
          <p:cNvPr id="28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81" descr="Computer code representation.">
            <a:extLst>
              <a:ext uri="{FF2B5EF4-FFF2-40B4-BE49-F238E27FC236}">
                <a16:creationId xmlns:a16="http://schemas.microsoft.com/office/drawing/2014/main" id="{7EDF40FC-DF52-AD55-0D64-C2243F341BBD}"/>
              </a:ext>
            </a:extLst>
          </p:cNvPr>
          <p:cNvPicPr>
            <a:picLocks noChangeAspect="1"/>
          </p:cNvPicPr>
          <p:nvPr/>
        </p:nvPicPr>
        <p:blipFill>
          <a:blip r:embed="rId3"/>
          <a:srcRect l="39477" r="27390"/>
          <a:stretch>
            <a:fillRect/>
          </a:stretch>
        </p:blipFill>
        <p:spPr>
          <a:xfrm>
            <a:off x="20" y="-2"/>
            <a:ext cx="4057627" cy="6858002"/>
          </a:xfrm>
          <a:prstGeom prst="rect">
            <a:avLst/>
          </a:prstGeom>
        </p:spPr>
      </p:pic>
      <p:sp useBgFill="1">
        <p:nvSpPr>
          <p:cNvPr id="288" name="Rectangle 287">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g3747011ec70_1_176"/>
          <p:cNvSpPr txBox="1"/>
          <p:nvPr/>
        </p:nvSpPr>
        <p:spPr>
          <a:xfrm>
            <a:off x="4572000" y="2106547"/>
            <a:ext cx="3935505" cy="3496878"/>
          </a:xfrm>
          <a:prstGeom prst="rect">
            <a:avLst/>
          </a:prstGeom>
        </p:spPr>
        <p:txBody>
          <a:bodyPr spcFirstLastPara="1" vert="horz" lIns="91440" tIns="45720" rIns="91440" bIns="45720" rtlCol="0" anchor="ctr" anchorCtr="0">
            <a:normAutofit/>
          </a:bodyPr>
          <a:lstStyle/>
          <a:p>
            <a:pPr lvl="0">
              <a:lnSpc>
                <a:spcPct val="90000"/>
              </a:lnSpc>
              <a:spcBef>
                <a:spcPts val="0"/>
              </a:spcBef>
              <a:spcAft>
                <a:spcPts val="600"/>
              </a:spcAft>
              <a:buClr>
                <a:schemeClr val="dk1"/>
              </a:buClr>
              <a:buSzPts val="1100"/>
            </a:pPr>
            <a:r>
              <a:rPr lang="en-US" sz="1700" b="1" kern="1200" dirty="0">
                <a:solidFill>
                  <a:schemeClr val="tx1"/>
                </a:solidFill>
                <a:latin typeface="+mn-lt"/>
                <a:ea typeface="+mn-ea"/>
                <a:cs typeface="+mn-cs"/>
                <a:sym typeface="Calibri"/>
              </a:rPr>
              <a:t>Python Code Example:</a:t>
            </a:r>
          </a:p>
          <a:p>
            <a:pPr lvl="0">
              <a:lnSpc>
                <a:spcPct val="90000"/>
              </a:lnSpc>
              <a:spcBef>
                <a:spcPts val="0"/>
              </a:spcBef>
              <a:spcAft>
                <a:spcPts val="600"/>
              </a:spcAft>
              <a:buClr>
                <a:schemeClr val="dk1"/>
              </a:buClr>
              <a:buSzPts val="1100"/>
            </a:pPr>
            <a:r>
              <a:rPr lang="en-US" sz="1700" kern="1200" dirty="0">
                <a:solidFill>
                  <a:schemeClr val="tx1"/>
                </a:solidFill>
                <a:latin typeface="+mn-lt"/>
                <a:ea typeface="+mn-ea"/>
                <a:cs typeface="+mn-cs"/>
                <a:sym typeface="Calibri"/>
              </a:rPr>
              <a:t>try:</a:t>
            </a:r>
          </a:p>
          <a:p>
            <a:pPr lvl="0">
              <a:lnSpc>
                <a:spcPct val="90000"/>
              </a:lnSpc>
              <a:spcBef>
                <a:spcPts val="0"/>
              </a:spcBef>
              <a:spcAft>
                <a:spcPts val="600"/>
              </a:spcAft>
              <a:buClr>
                <a:schemeClr val="dk1"/>
              </a:buClr>
              <a:buSzPts val="1100"/>
            </a:pPr>
            <a:r>
              <a:rPr lang="en-US" sz="1700" kern="1200" dirty="0">
                <a:solidFill>
                  <a:schemeClr val="tx1"/>
                </a:solidFill>
                <a:latin typeface="+mn-lt"/>
                <a:ea typeface="+mn-ea"/>
                <a:cs typeface="+mn-cs"/>
                <a:sym typeface="Calibri"/>
              </a:rPr>
              <a:t>    result = client.complete(conversation)</a:t>
            </a:r>
          </a:p>
          <a:p>
            <a:pPr lvl="0">
              <a:lnSpc>
                <a:spcPct val="90000"/>
              </a:lnSpc>
              <a:spcBef>
                <a:spcPts val="0"/>
              </a:spcBef>
              <a:spcAft>
                <a:spcPts val="600"/>
              </a:spcAft>
              <a:buClr>
                <a:schemeClr val="dk1"/>
              </a:buClr>
              <a:buSzPts val="1100"/>
            </a:pPr>
            <a:r>
              <a:rPr lang="en-US" sz="1700" kern="1200" dirty="0">
                <a:solidFill>
                  <a:schemeClr val="tx1"/>
                </a:solidFill>
                <a:latin typeface="+mn-lt"/>
                <a:ea typeface="+mn-ea"/>
                <a:cs typeface="+mn-cs"/>
                <a:sym typeface="Calibri"/>
              </a:rPr>
              <a:t>except Error as e:</a:t>
            </a:r>
          </a:p>
          <a:p>
            <a:pPr lvl="0">
              <a:lnSpc>
                <a:spcPct val="90000"/>
              </a:lnSpc>
              <a:spcBef>
                <a:spcPts val="0"/>
              </a:spcBef>
              <a:spcAft>
                <a:spcPts val="600"/>
              </a:spcAft>
              <a:buClr>
                <a:schemeClr val="dk1"/>
              </a:buClr>
              <a:buSzPts val="1100"/>
            </a:pPr>
            <a:r>
              <a:rPr lang="en-US" sz="1700" kern="1200" dirty="0">
                <a:solidFill>
                  <a:schemeClr val="tx1"/>
                </a:solidFill>
                <a:latin typeface="+mn-lt"/>
                <a:ea typeface="+mn-ea"/>
                <a:cs typeface="+mn-cs"/>
                <a:sym typeface="Calibri"/>
              </a:rPr>
              <a:t> handle_error(e)</a:t>
            </a:r>
          </a:p>
          <a:p>
            <a:pPr marL="0" lvl="0" indent="-228600">
              <a:lnSpc>
                <a:spcPct val="90000"/>
              </a:lnSpc>
              <a:spcBef>
                <a:spcPts val="0"/>
              </a:spcBef>
              <a:spcAft>
                <a:spcPts val="600"/>
              </a:spcAft>
              <a:buFont typeface="Arial" panose="020B0604020202020204" pitchFamily="34" charset="0"/>
              <a:buChar char="•"/>
            </a:pPr>
            <a:endParaRPr lang="en-US" sz="1700" kern="1200" dirty="0">
              <a:solidFill>
                <a:schemeClr val="tx1"/>
              </a:solidFill>
              <a:latin typeface="+mn-lt"/>
              <a:ea typeface="+mn-ea"/>
              <a:cs typeface="+mn-cs"/>
              <a:sym typeface="Calibri"/>
            </a:endParaRPr>
          </a:p>
        </p:txBody>
      </p:sp>
      <p:sp>
        <p:nvSpPr>
          <p:cNvPr id="280" name="Google Shape;280;g3747011ec70_1_176"/>
          <p:cNvSpPr txBox="1"/>
          <p:nvPr/>
        </p:nvSpPr>
        <p:spPr>
          <a:xfrm>
            <a:off x="765550" y="2721925"/>
            <a:ext cx="2637000" cy="2881500"/>
          </a:xfrm>
          <a:prstGeom prst="rect">
            <a:avLst/>
          </a:prstGeom>
          <a:noFill/>
          <a:ln>
            <a:noFill/>
          </a:ln>
        </p:spPr>
        <p:txBody>
          <a:bodyPr spcFirstLastPara="1" wrap="square" lIns="91425" tIns="91425" rIns="91425" bIns="91425" anchor="t" anchorCtr="0">
            <a:noAutofit/>
          </a:bodyPr>
          <a:lstStyle/>
          <a:p>
            <a:pPr marL="457200" lvl="0" indent="0" algn="l" rtl="0">
              <a:lnSpc>
                <a:spcPct val="90000"/>
              </a:lnSpc>
              <a:spcBef>
                <a:spcPts val="600"/>
              </a:spcBef>
              <a:spcAft>
                <a:spcPts val="0"/>
              </a:spcAft>
              <a:buNone/>
            </a:pPr>
            <a:r>
              <a:rPr lang="en-US" sz="1900" b="1">
                <a:solidFill>
                  <a:schemeClr val="dk1"/>
                </a:solidFill>
              </a:rPr>
              <a:t>Scala Code Example:</a:t>
            </a:r>
            <a:endParaRPr sz="1900">
              <a:solidFill>
                <a:schemeClr val="dk1"/>
              </a:solidFill>
            </a:endParaRPr>
          </a:p>
          <a:p>
            <a:pPr marL="457200" lvl="0" indent="0" algn="l" rtl="0">
              <a:lnSpc>
                <a:spcPct val="90000"/>
              </a:lnSpc>
              <a:spcBef>
                <a:spcPts val="600"/>
              </a:spcBef>
              <a:spcAft>
                <a:spcPts val="600"/>
              </a:spcAft>
              <a:buNone/>
            </a:pPr>
            <a:r>
              <a:rPr lang="en-US" sz="1900">
                <a:solidFill>
                  <a:schemeClr val="dk1"/>
                </a:solidFill>
              </a:rPr>
              <a:t>val result: Either[Error, Response] =</a:t>
            </a:r>
            <a:br>
              <a:rPr lang="en-US" sz="1900">
                <a:solidFill>
                  <a:schemeClr val="dk1"/>
                </a:solidFill>
              </a:rPr>
            </a:br>
            <a:r>
              <a:rPr lang="en-US" sz="1900">
                <a:solidFill>
                  <a:schemeClr val="dk1"/>
                </a:solidFill>
              </a:rPr>
              <a:t>client.complete(conversation)</a:t>
            </a:r>
            <a:endParaRPr sz="32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13"/>
          <p:cNvSpPr/>
          <p:nvPr/>
        </p:nvSpPr>
        <p:spPr>
          <a:xfrm>
            <a:off x="0" y="0"/>
            <a:ext cx="9141713"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87" name="Google Shape;287;p13" descr="Green Snake"/>
          <p:cNvPicPr preferRelativeResize="0"/>
          <p:nvPr/>
        </p:nvPicPr>
        <p:blipFill rotWithShape="1">
          <a:blip r:embed="rId3">
            <a:alphaModFix/>
          </a:blip>
          <a:srcRect l="17929" r="6855" b="-1"/>
          <a:stretch/>
        </p:blipFill>
        <p:spPr>
          <a:xfrm>
            <a:off x="-2285" y="10"/>
            <a:ext cx="9143999" cy="6857990"/>
          </a:xfrm>
          <a:prstGeom prst="rect">
            <a:avLst/>
          </a:prstGeom>
          <a:noFill/>
          <a:ln>
            <a:noFill/>
          </a:ln>
        </p:spPr>
      </p:pic>
      <p:sp>
        <p:nvSpPr>
          <p:cNvPr id="288" name="Google Shape;288;p13"/>
          <p:cNvSpPr/>
          <p:nvPr/>
        </p:nvSpPr>
        <p:spPr>
          <a:xfrm>
            <a:off x="0" y="2207602"/>
            <a:ext cx="9143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9" name="Google Shape;289;p13"/>
          <p:cNvSpPr txBox="1">
            <a:spLocks noGrp="1"/>
          </p:cNvSpPr>
          <p:nvPr>
            <p:ph type="ctrTitle"/>
          </p:nvPr>
        </p:nvSpPr>
        <p:spPr>
          <a:xfrm>
            <a:off x="822960" y="325550"/>
            <a:ext cx="75438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C3E50"/>
              </a:buClr>
              <a:buSzPts val="4400"/>
              <a:buFont typeface="Calibri"/>
              <a:buNone/>
            </a:pPr>
            <a:r>
              <a:rPr lang="en-US" sz="4500" b="1">
                <a:solidFill>
                  <a:srgbClr val="FFFFFF"/>
                </a:solidFill>
              </a:rPr>
              <a:t>Python - Fails at runtime</a:t>
            </a:r>
            <a:endParaRPr sz="4500">
              <a:solidFill>
                <a:srgbClr val="FFFFFF"/>
              </a:solidFill>
            </a:endParaRPr>
          </a:p>
        </p:txBody>
      </p:sp>
      <p:sp>
        <p:nvSpPr>
          <p:cNvPr id="290" name="Google Shape;290;p13"/>
          <p:cNvSpPr txBox="1">
            <a:spLocks noGrp="1"/>
          </p:cNvSpPr>
          <p:nvPr>
            <p:ph type="subTitle" idx="1"/>
          </p:nvPr>
        </p:nvSpPr>
        <p:spPr>
          <a:xfrm>
            <a:off x="825038" y="4072043"/>
            <a:ext cx="7543800" cy="128270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100000"/>
              </a:lnSpc>
              <a:spcBef>
                <a:spcPts val="0"/>
              </a:spcBef>
              <a:spcAft>
                <a:spcPts val="600"/>
              </a:spcAft>
              <a:buClr>
                <a:srgbClr val="3498DB"/>
              </a:buClr>
              <a:buSzPts val="2400"/>
              <a:buNone/>
            </a:pPr>
            <a:r>
              <a:rPr lang="en-US">
                <a:solidFill>
                  <a:srgbClr val="FFFFFF"/>
                </a:solidFill>
              </a:rPr>
              <a:t>result = client.complete(conversation)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4"/>
          <p:cNvSpPr txBox="1"/>
          <p:nvPr/>
        </p:nvSpPr>
        <p:spPr>
          <a:xfrm>
            <a:off x="640000" y="512275"/>
            <a:ext cx="8229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What You Can Build</a:t>
            </a:r>
            <a:endParaRPr sz="1400" b="0" i="0" u="none" strike="noStrike" cap="none">
              <a:solidFill>
                <a:srgbClr val="000000"/>
              </a:solidFill>
              <a:latin typeface="Arial"/>
              <a:ea typeface="Arial"/>
              <a:cs typeface="Arial"/>
              <a:sym typeface="Arial"/>
            </a:endParaRPr>
          </a:p>
        </p:txBody>
      </p:sp>
      <p:sp>
        <p:nvSpPr>
          <p:cNvPr id="297" name="Google Shape;297;p14"/>
          <p:cNvSpPr/>
          <p:nvPr/>
        </p:nvSpPr>
        <p:spPr>
          <a:xfrm>
            <a:off x="457200" y="1371600"/>
            <a:ext cx="2743200" cy="1371600"/>
          </a:xfrm>
          <a:prstGeom prst="roundRect">
            <a:avLst>
              <a:gd name="adj" fmla="val 16667"/>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14"/>
          <p:cNvSpPr txBox="1"/>
          <p:nvPr/>
        </p:nvSpPr>
        <p:spPr>
          <a:xfrm>
            <a:off x="548640" y="1463040"/>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Conversational Agents</a:t>
            </a:r>
            <a:endParaRPr sz="1400" b="0" i="0" u="none" strike="noStrike" cap="none">
              <a:solidFill>
                <a:srgbClr val="000000"/>
              </a:solidFill>
              <a:latin typeface="Arial"/>
              <a:ea typeface="Arial"/>
              <a:cs typeface="Arial"/>
              <a:sym typeface="Arial"/>
            </a:endParaRPr>
          </a:p>
        </p:txBody>
      </p:sp>
      <p:sp>
        <p:nvSpPr>
          <p:cNvPr id="299" name="Google Shape;299;p14"/>
          <p:cNvSpPr txBox="1"/>
          <p:nvPr/>
        </p:nvSpPr>
        <p:spPr>
          <a:xfrm>
            <a:off x="548640" y="192024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Core</a:t>
            </a:r>
            <a:endParaRPr sz="1400" b="0" i="0" u="none" strike="noStrike" cap="none">
              <a:solidFill>
                <a:srgbClr val="000000"/>
              </a:solidFill>
              <a:latin typeface="Arial"/>
              <a:ea typeface="Arial"/>
              <a:cs typeface="Arial"/>
              <a:sym typeface="Arial"/>
            </a:endParaRPr>
          </a:p>
        </p:txBody>
      </p:sp>
      <p:sp>
        <p:nvSpPr>
          <p:cNvPr id="300" name="Google Shape;300;p14"/>
          <p:cNvSpPr txBox="1"/>
          <p:nvPr/>
        </p:nvSpPr>
        <p:spPr>
          <a:xfrm>
            <a:off x="548640" y="228600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01" name="Google Shape;301;p14"/>
          <p:cNvSpPr/>
          <p:nvPr/>
        </p:nvSpPr>
        <p:spPr>
          <a:xfrm>
            <a:off x="3383280" y="1371600"/>
            <a:ext cx="2743200" cy="1371600"/>
          </a:xfrm>
          <a:prstGeom prst="roundRect">
            <a:avLst>
              <a:gd name="adj" fmla="val 16667"/>
            </a:avLst>
          </a:prstGeom>
          <a:solidFill>
            <a:srgbClr val="2ECC71"/>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2" name="Google Shape;302;p14"/>
          <p:cNvSpPr txBox="1"/>
          <p:nvPr/>
        </p:nvSpPr>
        <p:spPr>
          <a:xfrm>
            <a:off x="3474720" y="1463040"/>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RAG Systems</a:t>
            </a:r>
            <a:endParaRPr sz="1400" b="0" i="0" u="none" strike="noStrike" cap="none">
              <a:solidFill>
                <a:srgbClr val="000000"/>
              </a:solidFill>
              <a:latin typeface="Arial"/>
              <a:ea typeface="Arial"/>
              <a:cs typeface="Arial"/>
              <a:sym typeface="Arial"/>
            </a:endParaRPr>
          </a:p>
        </p:txBody>
      </p:sp>
      <p:sp>
        <p:nvSpPr>
          <p:cNvPr id="303" name="Google Shape;303;p14"/>
          <p:cNvSpPr txBox="1"/>
          <p:nvPr/>
        </p:nvSpPr>
        <p:spPr>
          <a:xfrm>
            <a:off x="3474720" y="192024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Enterprise</a:t>
            </a:r>
            <a:endParaRPr sz="1400" b="0" i="0" u="none" strike="noStrike" cap="none">
              <a:solidFill>
                <a:srgbClr val="000000"/>
              </a:solidFill>
              <a:latin typeface="Arial"/>
              <a:ea typeface="Arial"/>
              <a:cs typeface="Arial"/>
              <a:sym typeface="Arial"/>
            </a:endParaRPr>
          </a:p>
        </p:txBody>
      </p:sp>
      <p:sp>
        <p:nvSpPr>
          <p:cNvPr id="304" name="Google Shape;304;p14"/>
          <p:cNvSpPr txBox="1"/>
          <p:nvPr/>
        </p:nvSpPr>
        <p:spPr>
          <a:xfrm>
            <a:off x="3474707" y="2286000"/>
            <a:ext cx="2560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Coming soon</a:t>
            </a:r>
            <a:endParaRPr sz="1400" b="0" i="0" u="none" strike="noStrike" cap="none">
              <a:solidFill>
                <a:srgbClr val="000000"/>
              </a:solidFill>
              <a:latin typeface="Arial"/>
              <a:ea typeface="Arial"/>
              <a:cs typeface="Arial"/>
              <a:sym typeface="Arial"/>
            </a:endParaRPr>
          </a:p>
        </p:txBody>
      </p:sp>
      <p:sp>
        <p:nvSpPr>
          <p:cNvPr id="305" name="Google Shape;305;p14"/>
          <p:cNvSpPr/>
          <p:nvPr/>
        </p:nvSpPr>
        <p:spPr>
          <a:xfrm>
            <a:off x="6309360" y="1371600"/>
            <a:ext cx="2743200" cy="1371600"/>
          </a:xfrm>
          <a:prstGeom prst="roundRect">
            <a:avLst>
              <a:gd name="adj" fmla="val 16667"/>
            </a:avLst>
          </a:prstGeom>
          <a:solidFill>
            <a:srgbClr val="9B59B6"/>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6" name="Google Shape;306;p14"/>
          <p:cNvSpPr txBox="1"/>
          <p:nvPr/>
        </p:nvSpPr>
        <p:spPr>
          <a:xfrm>
            <a:off x="6400800" y="1463040"/>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Code Generation</a:t>
            </a:r>
            <a:endParaRPr sz="1400" b="0" i="0" u="none" strike="noStrike" cap="none">
              <a:solidFill>
                <a:srgbClr val="000000"/>
              </a:solidFill>
              <a:latin typeface="Arial"/>
              <a:ea typeface="Arial"/>
              <a:cs typeface="Arial"/>
              <a:sym typeface="Arial"/>
            </a:endParaRPr>
          </a:p>
        </p:txBody>
      </p:sp>
      <p:sp>
        <p:nvSpPr>
          <p:cNvPr id="307" name="Google Shape;307;p14"/>
          <p:cNvSpPr txBox="1"/>
          <p:nvPr/>
        </p:nvSpPr>
        <p:spPr>
          <a:xfrm>
            <a:off x="6400800" y="192024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Developer</a:t>
            </a:r>
            <a:endParaRPr sz="1400" b="0" i="0" u="none" strike="noStrike" cap="none">
              <a:solidFill>
                <a:srgbClr val="000000"/>
              </a:solidFill>
              <a:latin typeface="Arial"/>
              <a:ea typeface="Arial"/>
              <a:cs typeface="Arial"/>
              <a:sym typeface="Arial"/>
            </a:endParaRPr>
          </a:p>
        </p:txBody>
      </p:sp>
      <p:sp>
        <p:nvSpPr>
          <p:cNvPr id="308" name="Google Shape;308;p14"/>
          <p:cNvSpPr txBox="1"/>
          <p:nvPr/>
        </p:nvSpPr>
        <p:spPr>
          <a:xfrm>
            <a:off x="6400800" y="228600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9" name="Google Shape;309;p14"/>
          <p:cNvSpPr/>
          <p:nvPr/>
        </p:nvSpPr>
        <p:spPr>
          <a:xfrm>
            <a:off x="457200" y="2926080"/>
            <a:ext cx="2743200" cy="1371600"/>
          </a:xfrm>
          <a:prstGeom prst="roundRect">
            <a:avLst>
              <a:gd name="adj" fmla="val 16667"/>
            </a:avLst>
          </a:prstGeom>
          <a:solidFill>
            <a:srgbClr val="E74C3C"/>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0" name="Google Shape;310;p14"/>
          <p:cNvSpPr txBox="1"/>
          <p:nvPr/>
        </p:nvSpPr>
        <p:spPr>
          <a:xfrm>
            <a:off x="548640" y="3017520"/>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Image Processing</a:t>
            </a:r>
            <a:endParaRPr sz="1400" b="0" i="0" u="none" strike="noStrike" cap="none">
              <a:solidFill>
                <a:srgbClr val="000000"/>
              </a:solidFill>
              <a:latin typeface="Arial"/>
              <a:ea typeface="Arial"/>
              <a:cs typeface="Arial"/>
              <a:sym typeface="Arial"/>
            </a:endParaRPr>
          </a:p>
        </p:txBody>
      </p:sp>
      <p:sp>
        <p:nvSpPr>
          <p:cNvPr id="311" name="Google Shape;311;p14"/>
          <p:cNvSpPr txBox="1"/>
          <p:nvPr/>
        </p:nvSpPr>
        <p:spPr>
          <a:xfrm>
            <a:off x="548640" y="347472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Multimodal</a:t>
            </a:r>
            <a:endParaRPr sz="1400" b="0" i="0" u="none" strike="noStrike" cap="none">
              <a:solidFill>
                <a:srgbClr val="000000"/>
              </a:solidFill>
              <a:latin typeface="Arial"/>
              <a:ea typeface="Arial"/>
              <a:cs typeface="Arial"/>
              <a:sym typeface="Arial"/>
            </a:endParaRPr>
          </a:p>
        </p:txBody>
      </p:sp>
      <p:sp>
        <p:nvSpPr>
          <p:cNvPr id="312" name="Google Shape;312;p14"/>
          <p:cNvSpPr txBox="1"/>
          <p:nvPr/>
        </p:nvSpPr>
        <p:spPr>
          <a:xfrm>
            <a:off x="548640" y="384048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13" name="Google Shape;313;p14"/>
          <p:cNvSpPr/>
          <p:nvPr/>
        </p:nvSpPr>
        <p:spPr>
          <a:xfrm>
            <a:off x="3383280" y="2926080"/>
            <a:ext cx="2743200" cy="1371600"/>
          </a:xfrm>
          <a:prstGeom prst="roundRect">
            <a:avLst>
              <a:gd name="adj" fmla="val 16667"/>
            </a:avLst>
          </a:prstGeom>
          <a:solidFill>
            <a:srgbClr val="F1C40F"/>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4" name="Google Shape;314;p14"/>
          <p:cNvSpPr txBox="1"/>
          <p:nvPr/>
        </p:nvSpPr>
        <p:spPr>
          <a:xfrm>
            <a:off x="3474720" y="3017520"/>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PDF Summarization</a:t>
            </a:r>
            <a:endParaRPr sz="1400" b="0" i="0" u="none" strike="noStrike" cap="none">
              <a:solidFill>
                <a:srgbClr val="000000"/>
              </a:solidFill>
              <a:latin typeface="Arial"/>
              <a:ea typeface="Arial"/>
              <a:cs typeface="Arial"/>
              <a:sym typeface="Arial"/>
            </a:endParaRPr>
          </a:p>
        </p:txBody>
      </p:sp>
      <p:sp>
        <p:nvSpPr>
          <p:cNvPr id="315" name="Google Shape;315;p14"/>
          <p:cNvSpPr txBox="1"/>
          <p:nvPr/>
        </p:nvSpPr>
        <p:spPr>
          <a:xfrm>
            <a:off x="3474720" y="347472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Documents</a:t>
            </a:r>
            <a:endParaRPr sz="1400" b="0" i="0" u="none" strike="noStrike" cap="none">
              <a:solidFill>
                <a:srgbClr val="000000"/>
              </a:solidFill>
              <a:latin typeface="Arial"/>
              <a:ea typeface="Arial"/>
              <a:cs typeface="Arial"/>
              <a:sym typeface="Arial"/>
            </a:endParaRPr>
          </a:p>
        </p:txBody>
      </p:sp>
      <p:sp>
        <p:nvSpPr>
          <p:cNvPr id="316" name="Google Shape;316;p14"/>
          <p:cNvSpPr txBox="1"/>
          <p:nvPr/>
        </p:nvSpPr>
        <p:spPr>
          <a:xfrm>
            <a:off x="3474720" y="384048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17" name="Google Shape;317;p14"/>
          <p:cNvSpPr/>
          <p:nvPr/>
        </p:nvSpPr>
        <p:spPr>
          <a:xfrm>
            <a:off x="6309360" y="2926080"/>
            <a:ext cx="2743200" cy="1371600"/>
          </a:xfrm>
          <a:prstGeom prst="roundRect">
            <a:avLst>
              <a:gd name="adj" fmla="val 16667"/>
            </a:avLst>
          </a:prstGeom>
          <a:solidFill>
            <a:srgbClr val="34495E"/>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14"/>
          <p:cNvSpPr txBox="1"/>
          <p:nvPr/>
        </p:nvSpPr>
        <p:spPr>
          <a:xfrm>
            <a:off x="6400800" y="3017520"/>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Semantic Search</a:t>
            </a:r>
            <a:endParaRPr sz="1400" b="0" i="0" u="none" strike="noStrike" cap="none">
              <a:solidFill>
                <a:srgbClr val="000000"/>
              </a:solidFill>
              <a:latin typeface="Arial"/>
              <a:ea typeface="Arial"/>
              <a:cs typeface="Arial"/>
              <a:sym typeface="Arial"/>
            </a:endParaRPr>
          </a:p>
        </p:txBody>
      </p:sp>
      <p:sp>
        <p:nvSpPr>
          <p:cNvPr id="319" name="Google Shape;319;p14"/>
          <p:cNvSpPr txBox="1"/>
          <p:nvPr/>
        </p:nvSpPr>
        <p:spPr>
          <a:xfrm>
            <a:off x="6400800" y="347472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Search</a:t>
            </a:r>
            <a:endParaRPr sz="1400" b="0" i="0" u="none" strike="noStrike" cap="none">
              <a:solidFill>
                <a:srgbClr val="000000"/>
              </a:solidFill>
              <a:latin typeface="Arial"/>
              <a:ea typeface="Arial"/>
              <a:cs typeface="Arial"/>
              <a:sym typeface="Arial"/>
            </a:endParaRPr>
          </a:p>
        </p:txBody>
      </p:sp>
      <p:sp>
        <p:nvSpPr>
          <p:cNvPr id="320" name="Google Shape;320;p14"/>
          <p:cNvSpPr txBox="1"/>
          <p:nvPr/>
        </p:nvSpPr>
        <p:spPr>
          <a:xfrm>
            <a:off x="6400800" y="384048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Coming soon</a:t>
            </a:r>
            <a:endParaRPr sz="1400" b="0" i="0" u="none" strike="noStrike" cap="none">
              <a:solidFill>
                <a:srgbClr val="000000"/>
              </a:solidFill>
              <a:latin typeface="Arial"/>
              <a:ea typeface="Arial"/>
              <a:cs typeface="Arial"/>
              <a:sym typeface="Arial"/>
            </a:endParaRPr>
          </a:p>
        </p:txBody>
      </p:sp>
      <p:sp>
        <p:nvSpPr>
          <p:cNvPr id="321" name="Google Shape;321;p14"/>
          <p:cNvSpPr/>
          <p:nvPr/>
        </p:nvSpPr>
        <p:spPr>
          <a:xfrm>
            <a:off x="457200" y="4480560"/>
            <a:ext cx="2743200" cy="1371600"/>
          </a:xfrm>
          <a:prstGeom prst="roundRect">
            <a:avLst>
              <a:gd name="adj" fmla="val 16667"/>
            </a:avLst>
          </a:prstGeom>
          <a:solidFill>
            <a:srgbClr val="E67E22"/>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2" name="Google Shape;322;p14"/>
          <p:cNvSpPr txBox="1"/>
          <p:nvPr/>
        </p:nvSpPr>
        <p:spPr>
          <a:xfrm>
            <a:off x="548640" y="4572000"/>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AI Agents with Tools</a:t>
            </a:r>
            <a:endParaRPr sz="1400" b="0" i="0" u="none" strike="noStrike" cap="none">
              <a:solidFill>
                <a:srgbClr val="000000"/>
              </a:solidFill>
              <a:latin typeface="Arial"/>
              <a:ea typeface="Arial"/>
              <a:cs typeface="Arial"/>
              <a:sym typeface="Arial"/>
            </a:endParaRPr>
          </a:p>
        </p:txBody>
      </p:sp>
      <p:sp>
        <p:nvSpPr>
          <p:cNvPr id="323" name="Google Shape;323;p14"/>
          <p:cNvSpPr txBox="1"/>
          <p:nvPr/>
        </p:nvSpPr>
        <p:spPr>
          <a:xfrm>
            <a:off x="548640" y="502920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Advanced</a:t>
            </a:r>
            <a:endParaRPr sz="1400" b="0" i="0" u="none" strike="noStrike" cap="none">
              <a:solidFill>
                <a:srgbClr val="000000"/>
              </a:solidFill>
              <a:latin typeface="Arial"/>
              <a:ea typeface="Arial"/>
              <a:cs typeface="Arial"/>
              <a:sym typeface="Arial"/>
            </a:endParaRPr>
          </a:p>
        </p:txBody>
      </p:sp>
      <p:sp>
        <p:nvSpPr>
          <p:cNvPr id="324" name="Google Shape;324;p14"/>
          <p:cNvSpPr txBox="1"/>
          <p:nvPr/>
        </p:nvSpPr>
        <p:spPr>
          <a:xfrm>
            <a:off x="548640" y="539496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25" name="Google Shape;325;p14"/>
          <p:cNvSpPr/>
          <p:nvPr/>
        </p:nvSpPr>
        <p:spPr>
          <a:xfrm>
            <a:off x="3383280" y="4480560"/>
            <a:ext cx="2743200" cy="1371600"/>
          </a:xfrm>
          <a:prstGeom prst="roundRect">
            <a:avLst>
              <a:gd name="adj" fmla="val 16667"/>
            </a:avLst>
          </a:prstGeom>
          <a:solidFill>
            <a:srgbClr val="1ABC9C"/>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14"/>
          <p:cNvSpPr txBox="1"/>
          <p:nvPr/>
        </p:nvSpPr>
        <p:spPr>
          <a:xfrm>
            <a:off x="3474720" y="4572000"/>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Multi-step Workflows</a:t>
            </a:r>
            <a:endParaRPr sz="1400" b="0" i="0" u="none" strike="noStrike" cap="none">
              <a:solidFill>
                <a:srgbClr val="000000"/>
              </a:solidFill>
              <a:latin typeface="Arial"/>
              <a:ea typeface="Arial"/>
              <a:cs typeface="Arial"/>
              <a:sym typeface="Arial"/>
            </a:endParaRPr>
          </a:p>
        </p:txBody>
      </p:sp>
      <p:sp>
        <p:nvSpPr>
          <p:cNvPr id="327" name="Google Shape;327;p14"/>
          <p:cNvSpPr txBox="1"/>
          <p:nvPr/>
        </p:nvSpPr>
        <p:spPr>
          <a:xfrm>
            <a:off x="3474720" y="502920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Automation</a:t>
            </a:r>
            <a:endParaRPr sz="1400" b="0" i="0" u="none" strike="noStrike" cap="none">
              <a:solidFill>
                <a:srgbClr val="000000"/>
              </a:solidFill>
              <a:latin typeface="Arial"/>
              <a:ea typeface="Arial"/>
              <a:cs typeface="Arial"/>
              <a:sym typeface="Arial"/>
            </a:endParaRPr>
          </a:p>
        </p:txBody>
      </p:sp>
      <p:sp>
        <p:nvSpPr>
          <p:cNvPr id="328" name="Google Shape;328;p14"/>
          <p:cNvSpPr txBox="1"/>
          <p:nvPr/>
        </p:nvSpPr>
        <p:spPr>
          <a:xfrm>
            <a:off x="3474720" y="539496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29" name="Google Shape;329;p14"/>
          <p:cNvSpPr/>
          <p:nvPr/>
        </p:nvSpPr>
        <p:spPr>
          <a:xfrm>
            <a:off x="6309360" y="4480560"/>
            <a:ext cx="2743200" cy="1371600"/>
          </a:xfrm>
          <a:prstGeom prst="roundRect">
            <a:avLst>
              <a:gd name="adj" fmla="val 16667"/>
            </a:avLst>
          </a:prstGeom>
          <a:solidFill>
            <a:srgbClr val="8E44AD"/>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p14"/>
          <p:cNvSpPr txBox="1"/>
          <p:nvPr/>
        </p:nvSpPr>
        <p:spPr>
          <a:xfrm>
            <a:off x="6400800" y="4572000"/>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Content Generation</a:t>
            </a:r>
            <a:endParaRPr sz="1400" b="0" i="0" u="none" strike="noStrike" cap="none">
              <a:solidFill>
                <a:srgbClr val="000000"/>
              </a:solidFill>
              <a:latin typeface="Arial"/>
              <a:ea typeface="Arial"/>
              <a:cs typeface="Arial"/>
              <a:sym typeface="Arial"/>
            </a:endParaRPr>
          </a:p>
        </p:txBody>
      </p:sp>
      <p:sp>
        <p:nvSpPr>
          <p:cNvPr id="331" name="Google Shape;331;p14"/>
          <p:cNvSpPr txBox="1"/>
          <p:nvPr/>
        </p:nvSpPr>
        <p:spPr>
          <a:xfrm>
            <a:off x="6400800" y="502920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Creative</a:t>
            </a:r>
            <a:endParaRPr sz="1400" b="0" i="0" u="none" strike="noStrike" cap="none">
              <a:solidFill>
                <a:srgbClr val="000000"/>
              </a:solidFill>
              <a:latin typeface="Arial"/>
              <a:ea typeface="Arial"/>
              <a:cs typeface="Arial"/>
              <a:sym typeface="Arial"/>
            </a:endParaRPr>
          </a:p>
        </p:txBody>
      </p:sp>
      <p:sp>
        <p:nvSpPr>
          <p:cNvPr id="332" name="Google Shape;332;p14"/>
          <p:cNvSpPr txBox="1"/>
          <p:nvPr/>
        </p:nvSpPr>
        <p:spPr>
          <a:xfrm>
            <a:off x="6400800" y="5394960"/>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1"/>
                                        </p:tgtEl>
                                        <p:attrNameLst>
                                          <p:attrName>style.visibility</p:attrName>
                                        </p:attrNameLst>
                                      </p:cBhvr>
                                      <p:to>
                                        <p:strVal val="visible"/>
                                      </p:to>
                                    </p:set>
                                    <p:anim calcmode="lin" valueType="num">
                                      <p:cBhvr additive="base">
                                        <p:cTn id="12" dur="500"/>
                                        <p:tgtEl>
                                          <p:spTgt spid="30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6"/>
                                        </p:tgtEl>
                                        <p:attrNameLst>
                                          <p:attrName>style.visibility</p:attrName>
                                        </p:attrNameLst>
                                      </p:cBhvr>
                                      <p:to>
                                        <p:strVal val="visible"/>
                                      </p:to>
                                    </p:set>
                                    <p:anim calcmode="lin" valueType="num">
                                      <p:cBhvr additive="base">
                                        <p:cTn id="17" dur="500"/>
                                        <p:tgtEl>
                                          <p:spTgt spid="30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9"/>
                                        </p:tgtEl>
                                        <p:attrNameLst>
                                          <p:attrName>style.visibility</p:attrName>
                                        </p:attrNameLst>
                                      </p:cBhvr>
                                      <p:to>
                                        <p:strVal val="visible"/>
                                      </p:to>
                                    </p:set>
                                    <p:anim calcmode="lin" valueType="num">
                                      <p:cBhvr additive="base">
                                        <p:cTn id="22" dur="500"/>
                                        <p:tgtEl>
                                          <p:spTgt spid="30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13"/>
                                        </p:tgtEl>
                                        <p:attrNameLst>
                                          <p:attrName>style.visibility</p:attrName>
                                        </p:attrNameLst>
                                      </p:cBhvr>
                                      <p:to>
                                        <p:strVal val="visible"/>
                                      </p:to>
                                    </p:set>
                                    <p:anim calcmode="lin" valueType="num">
                                      <p:cBhvr additive="base">
                                        <p:cTn id="27" dur="500"/>
                                        <p:tgtEl>
                                          <p:spTgt spid="3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17"/>
                                        </p:tgtEl>
                                        <p:attrNameLst>
                                          <p:attrName>style.visibility</p:attrName>
                                        </p:attrNameLst>
                                      </p:cBhvr>
                                      <p:to>
                                        <p:strVal val="visible"/>
                                      </p:to>
                                    </p:set>
                                    <p:anim calcmode="lin" valueType="num">
                                      <p:cBhvr additive="base">
                                        <p:cTn id="32" dur="500"/>
                                        <p:tgtEl>
                                          <p:spTgt spid="31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1"/>
                                        </p:tgtEl>
                                        <p:attrNameLst>
                                          <p:attrName>style.visibility</p:attrName>
                                        </p:attrNameLst>
                                      </p:cBhvr>
                                      <p:to>
                                        <p:strVal val="visible"/>
                                      </p:to>
                                    </p:set>
                                    <p:anim calcmode="lin" valueType="num">
                                      <p:cBhvr additive="base">
                                        <p:cTn id="37" dur="500"/>
                                        <p:tgtEl>
                                          <p:spTgt spid="3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25"/>
                                        </p:tgtEl>
                                        <p:attrNameLst>
                                          <p:attrName>style.visibility</p:attrName>
                                        </p:attrNameLst>
                                      </p:cBhvr>
                                      <p:to>
                                        <p:strVal val="visible"/>
                                      </p:to>
                                    </p:set>
                                    <p:anim calcmode="lin" valueType="num">
                                      <p:cBhvr additive="base">
                                        <p:cTn id="42" dur="500"/>
                                        <p:tgtEl>
                                          <p:spTgt spid="32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1250"/>
                                  </p:stCondLst>
                                  <p:childTnLst>
                                    <p:set>
                                      <p:cBhvr>
                                        <p:cTn id="46" dur="1" fill="hold">
                                          <p:stCondLst>
                                            <p:cond delay="0"/>
                                          </p:stCondLst>
                                        </p:cTn>
                                        <p:tgtEl>
                                          <p:spTgt spid="329"/>
                                        </p:tgtEl>
                                        <p:attrNameLst>
                                          <p:attrName>style.visibility</p:attrName>
                                        </p:attrNameLst>
                                      </p:cBhvr>
                                      <p:to>
                                        <p:strVal val="visible"/>
                                      </p:to>
                                    </p:set>
                                    <p:anim calcmode="lin" valueType="num">
                                      <p:cBhvr additive="base">
                                        <p:cTn id="47" dur="500"/>
                                        <p:tgtEl>
                                          <p:spTgt spid="3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5"/>
          <p:cNvSpPr txBox="1"/>
          <p:nvPr/>
        </p:nvSpPr>
        <p:spPr>
          <a:xfrm>
            <a:off x="738000" y="526475"/>
            <a:ext cx="8229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Production Features</a:t>
            </a:r>
            <a:endParaRPr sz="1400" b="0" i="0" u="none" strike="noStrike" cap="none">
              <a:solidFill>
                <a:srgbClr val="000000"/>
              </a:solidFill>
              <a:latin typeface="Arial"/>
              <a:ea typeface="Arial"/>
              <a:cs typeface="Arial"/>
              <a:sym typeface="Arial"/>
            </a:endParaRPr>
          </a:p>
        </p:txBody>
      </p:sp>
      <p:graphicFrame>
        <p:nvGraphicFramePr>
          <p:cNvPr id="339" name="Google Shape;339;p15"/>
          <p:cNvGraphicFramePr/>
          <p:nvPr>
            <p:extLst>
              <p:ext uri="{D42A27DB-BD31-4B8C-83A1-F6EECF244321}">
                <p14:modId xmlns:p14="http://schemas.microsoft.com/office/powerpoint/2010/main" val="1148698232"/>
              </p:ext>
            </p:extLst>
          </p:nvPr>
        </p:nvGraphicFramePr>
        <p:xfrm>
          <a:off x="914400" y="1371599"/>
          <a:ext cx="7315200" cy="4632213"/>
        </p:xfrm>
        <a:graphic>
          <a:graphicData uri="http://schemas.openxmlformats.org/drawingml/2006/chart">
            <c:chart xmlns:c="http://schemas.openxmlformats.org/drawingml/2006/chart" xmlns:r="http://schemas.openxmlformats.org/officeDocument/2006/relationships" r:id="rId3"/>
          </a:graphicData>
        </a:graphic>
      </p:graphicFrame>
      <p:sp>
        <p:nvSpPr>
          <p:cNvPr id="340" name="Google Shape;340;p15"/>
          <p:cNvSpPr txBox="1"/>
          <p:nvPr/>
        </p:nvSpPr>
        <p:spPr>
          <a:xfrm>
            <a:off x="785050" y="6003813"/>
            <a:ext cx="73152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2C3E50"/>
                </a:solidFill>
                <a:latin typeface="Calibri"/>
                <a:ea typeface="Calibri"/>
                <a:cs typeface="Calibri"/>
                <a:sym typeface="Calibri"/>
              </a:rPr>
              <a:t>Enterprise-grade features: Provider switching, Langfuse integration, MCP support, Type-safe error handling, Automatic retries, Smart caching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4" name="Google Shape;104;p2"/>
          <p:cNvSpPr txBox="1">
            <a:spLocks noGrp="1"/>
          </p:cNvSpPr>
          <p:nvPr>
            <p:ph type="title"/>
          </p:nvPr>
        </p:nvSpPr>
        <p:spPr>
          <a:xfrm>
            <a:off x="628650" y="4669978"/>
            <a:ext cx="3293268" cy="1173700"/>
          </a:xfrm>
          <a:prstGeom prst="rect">
            <a:avLst/>
          </a:prstGeom>
        </p:spPr>
        <p:txBody>
          <a:bodyPr spcFirstLastPara="1" lIns="91425" tIns="45700" rIns="91425" bIns="45700" anchor="t" anchorCtr="0">
            <a:normAutofit/>
          </a:bodyPr>
          <a:lstStyle/>
          <a:p>
            <a:r>
              <a:rPr lang="en-US" sz="3500" b="1" dirty="0">
                <a:solidFill>
                  <a:schemeClr val="bg1"/>
                </a:solidFill>
                <a:latin typeface="Calibri"/>
                <a:ea typeface="Calibri"/>
                <a:cs typeface="Calibri"/>
                <a:sym typeface="Calibri"/>
              </a:rPr>
              <a:t>Let's Play </a:t>
            </a:r>
            <a:r>
              <a:rPr lang="en-US" sz="3500" b="1" dirty="0" err="1">
                <a:solidFill>
                  <a:schemeClr val="bg1"/>
                </a:solidFill>
                <a:latin typeface="Calibri"/>
                <a:ea typeface="Calibri"/>
                <a:cs typeface="Calibri"/>
                <a:sym typeface="Calibri"/>
              </a:rPr>
              <a:t>SZork</a:t>
            </a:r>
            <a:r>
              <a:rPr lang="en-US" sz="3500" b="1" dirty="0">
                <a:solidFill>
                  <a:schemeClr val="bg1"/>
                </a:solidFill>
                <a:latin typeface="Calibri"/>
                <a:ea typeface="Calibri"/>
                <a:cs typeface="Calibri"/>
                <a:sym typeface="Calibri"/>
              </a:rPr>
              <a:t>!</a:t>
            </a:r>
            <a:endParaRPr lang="en-US" sz="3500" dirty="0">
              <a:solidFill>
                <a:schemeClr val="bg1"/>
              </a:solidFill>
            </a:endParaRPr>
          </a:p>
          <a:p>
            <a:endParaRPr lang="en-US" sz="3500" dirty="0">
              <a:solidFill>
                <a:schemeClr val="bg1"/>
              </a:solidFill>
            </a:endParaRPr>
          </a:p>
        </p:txBody>
      </p:sp>
      <p:pic>
        <p:nvPicPr>
          <p:cNvPr id="110" name="Google Shape;110;p2" title="Welcome_to_Szork.png"/>
          <p:cNvPicPr preferRelativeResize="0"/>
          <p:nvPr/>
        </p:nvPicPr>
        <p:blipFill>
          <a:blip r:embed="rId3"/>
          <a:srcRect b="34467"/>
          <a:stretch>
            <a:fillRect/>
          </a:stretch>
        </p:blipFill>
        <p:spPr>
          <a:xfrm>
            <a:off x="20" y="-2"/>
            <a:ext cx="9143980" cy="4286161"/>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26" name="Group 125">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27" name="Freeform: Shape 126">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8" name="Freeform: Shape 127">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5" name="Google Shape;105;p2"/>
          <p:cNvSpPr txBox="1">
            <a:spLocks noGrp="1"/>
          </p:cNvSpPr>
          <p:nvPr>
            <p:ph type="body" idx="1"/>
          </p:nvPr>
        </p:nvSpPr>
        <p:spPr>
          <a:xfrm>
            <a:off x="4248150" y="4669978"/>
            <a:ext cx="4269581" cy="1173700"/>
          </a:xfrm>
          <a:prstGeom prst="rect">
            <a:avLst/>
          </a:prstGeom>
        </p:spPr>
        <p:txBody>
          <a:bodyPr spcFirstLastPara="1" lIns="91425" tIns="45700" rIns="91425" bIns="45700" anchorCtr="0">
            <a:normAutofit/>
          </a:bodyPr>
          <a:lstStyle/>
          <a:p>
            <a:r>
              <a:rPr lang="en-US" sz="2100" dirty="0">
                <a:solidFill>
                  <a:schemeClr val="bg1">
                    <a:alpha val="80000"/>
                  </a:schemeClr>
                </a:solidFill>
                <a:latin typeface="Calibri"/>
                <a:ea typeface="Calibri"/>
                <a:cs typeface="Calibri"/>
                <a:sym typeface="Calibri"/>
              </a:rPr>
              <a:t>100% Scala-Powered AI Adventure</a:t>
            </a:r>
            <a:endParaRPr lang="en-US" sz="2100" dirty="0">
              <a:solidFill>
                <a:schemeClr val="bg1">
                  <a:alpha val="80000"/>
                </a:schemeClr>
              </a:solidFill>
            </a:endParaRPr>
          </a:p>
          <a:p>
            <a:pPr marL="0" marR="0" lvl="0" indent="0" rtl="0">
              <a:spcBef>
                <a:spcPts val="0"/>
              </a:spcBef>
              <a:spcAft>
                <a:spcPts val="0"/>
              </a:spcAft>
              <a:buNone/>
            </a:pPr>
            <a:endParaRPr lang="en-US" sz="2100" b="0" i="0" u="none" strike="noStrike" cap="none" dirty="0">
              <a:solidFill>
                <a:schemeClr val="bg1">
                  <a:alpha val="80000"/>
                </a:schemeClr>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16"/>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16"/>
          <p:cNvSpPr txBox="1"/>
          <p:nvPr/>
        </p:nvSpPr>
        <p:spPr>
          <a:xfrm>
            <a:off x="473202" y="639520"/>
            <a:ext cx="2571750" cy="171907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600"/>
              </a:spcAft>
              <a:buNone/>
            </a:pPr>
            <a:r>
              <a:rPr lang="en-US" sz="3300" b="1" i="0" u="none" strike="noStrike" cap="none">
                <a:solidFill>
                  <a:schemeClr val="dk1"/>
                </a:solidFill>
                <a:latin typeface="Arial"/>
                <a:ea typeface="Arial"/>
                <a:cs typeface="Arial"/>
                <a:sym typeface="Arial"/>
              </a:rPr>
              <a:t>Community &amp; Ecosystem</a:t>
            </a:r>
            <a:endParaRPr sz="3300" b="0" i="0" u="none" strike="noStrike" cap="none">
              <a:solidFill>
                <a:schemeClr val="dk1"/>
              </a:solidFill>
              <a:latin typeface="Arial"/>
              <a:ea typeface="Arial"/>
              <a:cs typeface="Arial"/>
              <a:sym typeface="Arial"/>
            </a:endParaRPr>
          </a:p>
        </p:txBody>
      </p:sp>
      <p:sp>
        <p:nvSpPr>
          <p:cNvPr id="348" name="Google Shape;348;p16"/>
          <p:cNvSpPr/>
          <p:nvPr/>
        </p:nvSpPr>
        <p:spPr>
          <a:xfrm>
            <a:off x="482458" y="2573756"/>
            <a:ext cx="2441321" cy="18288"/>
          </a:xfrm>
          <a:custGeom>
            <a:avLst/>
            <a:gdLst/>
            <a:ahLst/>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16"/>
          <p:cNvSpPr txBox="1"/>
          <p:nvPr/>
        </p:nvSpPr>
        <p:spPr>
          <a:xfrm>
            <a:off x="473202" y="2807208"/>
            <a:ext cx="2571750" cy="34107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900"/>
            </a:pPr>
            <a:r>
              <a:rPr lang="en-US" sz="1900" b="1" i="0" u="none" strike="noStrike" cap="none" dirty="0" err="1">
                <a:solidFill>
                  <a:schemeClr val="dk1"/>
                </a:solidFill>
                <a:latin typeface="Arial"/>
                <a:ea typeface="Arial"/>
                <a:cs typeface="Arial"/>
                <a:sym typeface="Arial"/>
              </a:rPr>
              <a:t>GSoC</a:t>
            </a:r>
            <a:r>
              <a:rPr lang="en-US" sz="1900" b="1" i="0" u="none" strike="noStrike" cap="none" dirty="0">
                <a:solidFill>
                  <a:schemeClr val="dk1"/>
                </a:solidFill>
                <a:latin typeface="Arial"/>
                <a:ea typeface="Arial"/>
                <a:cs typeface="Arial"/>
                <a:sym typeface="Arial"/>
              </a:rPr>
              <a:t> Contributions:</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Embedding support</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MCP integration</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Vector storage</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60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Performance optimizations</a:t>
            </a:r>
            <a:endParaRPr sz="1900" b="0" i="0" u="none" strike="noStrike" cap="none" dirty="0">
              <a:solidFill>
                <a:schemeClr val="dk1"/>
              </a:solidFill>
              <a:latin typeface="Arial"/>
              <a:ea typeface="Arial"/>
              <a:cs typeface="Arial"/>
              <a:sym typeface="Arial"/>
            </a:endParaRPr>
          </a:p>
        </p:txBody>
      </p:sp>
      <p:graphicFrame>
        <p:nvGraphicFramePr>
          <p:cNvPr id="350" name="Google Shape;350;p16"/>
          <p:cNvGraphicFramePr/>
          <p:nvPr/>
        </p:nvGraphicFramePr>
        <p:xfrm>
          <a:off x="3490722" y="640080"/>
          <a:ext cx="5177790" cy="557784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endParaRPr/>
          </a:p>
        </p:txBody>
      </p:sp>
      <p:sp>
        <p:nvSpPr>
          <p:cNvPr id="357" name="Google Shape;357;p17"/>
          <p:cNvSpPr txBox="1"/>
          <p:nvPr/>
        </p:nvSpPr>
        <p:spPr>
          <a:xfrm>
            <a:off x="457200" y="457200"/>
            <a:ext cx="8229600" cy="7315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C3E50"/>
                </a:solidFill>
                <a:latin typeface="Calibri"/>
                <a:ea typeface="Calibri"/>
                <a:cs typeface="Calibri"/>
                <a:sym typeface="Calibri"/>
              </a:rPr>
              <a:t>Getting Started</a:t>
            </a:r>
            <a:endParaRPr sz="1400" b="0" i="0" u="none" strike="noStrike" cap="none">
              <a:solidFill>
                <a:srgbClr val="000000"/>
              </a:solidFill>
              <a:latin typeface="Arial"/>
              <a:ea typeface="Arial"/>
              <a:cs typeface="Arial"/>
              <a:sym typeface="Arial"/>
            </a:endParaRPr>
          </a:p>
        </p:txBody>
      </p:sp>
      <p:pic>
        <p:nvPicPr>
          <p:cNvPr id="358" name="Google Shape;358;p17" descr="placeholder_image_7_flat minimal.pn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359" name="Google Shape;359;p17"/>
          <p:cNvSpPr/>
          <p:nvPr/>
        </p:nvSpPr>
        <p:spPr>
          <a:xfrm>
            <a:off x="914400" y="182880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17"/>
          <p:cNvSpPr txBox="1"/>
          <p:nvPr/>
        </p:nvSpPr>
        <p:spPr>
          <a:xfrm>
            <a:off x="914400" y="182880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61" name="Google Shape;361;p17"/>
          <p:cNvSpPr txBox="1"/>
          <p:nvPr/>
        </p:nvSpPr>
        <p:spPr>
          <a:xfrm>
            <a:off x="1554480" y="182880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Add to build.sbt</a:t>
            </a:r>
            <a:endParaRPr sz="1400" b="0" i="0" u="none" strike="noStrike" cap="none">
              <a:solidFill>
                <a:srgbClr val="000000"/>
              </a:solidFill>
              <a:latin typeface="Arial"/>
              <a:ea typeface="Arial"/>
              <a:cs typeface="Arial"/>
              <a:sym typeface="Arial"/>
            </a:endParaRPr>
          </a:p>
        </p:txBody>
      </p:sp>
      <p:sp>
        <p:nvSpPr>
          <p:cNvPr id="362" name="Google Shape;362;p17"/>
          <p:cNvSpPr/>
          <p:nvPr/>
        </p:nvSpPr>
        <p:spPr>
          <a:xfrm>
            <a:off x="3657600" y="173736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3" name="Google Shape;363;p17"/>
          <p:cNvSpPr txBox="1"/>
          <p:nvPr/>
        </p:nvSpPr>
        <p:spPr>
          <a:xfrm>
            <a:off x="3840480" y="182880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libraryDependencies += "com.github.llm4s" %% "llm4s" % "0.3.0"</a:t>
            </a:r>
            <a:endParaRPr sz="1400" b="0" i="0" u="none" strike="noStrike" cap="none">
              <a:solidFill>
                <a:srgbClr val="000000"/>
              </a:solidFill>
              <a:latin typeface="Arial"/>
              <a:ea typeface="Arial"/>
              <a:cs typeface="Arial"/>
              <a:sym typeface="Arial"/>
            </a:endParaRPr>
          </a:p>
        </p:txBody>
      </p:sp>
      <p:cxnSp>
        <p:nvCxnSpPr>
          <p:cNvPr id="364" name="Google Shape;364;p17"/>
          <p:cNvCxnSpPr/>
          <p:nvPr/>
        </p:nvCxnSpPr>
        <p:spPr>
          <a:xfrm>
            <a:off x="1143000" y="2286000"/>
            <a:ext cx="0" cy="73152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365" name="Google Shape;365;p17"/>
          <p:cNvSpPr/>
          <p:nvPr/>
        </p:nvSpPr>
        <p:spPr>
          <a:xfrm>
            <a:off x="914400" y="301752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17"/>
          <p:cNvSpPr txBox="1"/>
          <p:nvPr/>
        </p:nvSpPr>
        <p:spPr>
          <a:xfrm>
            <a:off x="914400" y="301752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367" name="Google Shape;367;p17"/>
          <p:cNvSpPr txBox="1"/>
          <p:nvPr/>
        </p:nvSpPr>
        <p:spPr>
          <a:xfrm>
            <a:off x="1554480" y="301752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Set API key</a:t>
            </a:r>
            <a:endParaRPr sz="1400" b="0" i="0" u="none" strike="noStrike" cap="none">
              <a:solidFill>
                <a:srgbClr val="000000"/>
              </a:solidFill>
              <a:latin typeface="Arial"/>
              <a:ea typeface="Arial"/>
              <a:cs typeface="Arial"/>
              <a:sym typeface="Arial"/>
            </a:endParaRPr>
          </a:p>
        </p:txBody>
      </p:sp>
      <p:sp>
        <p:nvSpPr>
          <p:cNvPr id="368" name="Google Shape;368;p17"/>
          <p:cNvSpPr/>
          <p:nvPr/>
        </p:nvSpPr>
        <p:spPr>
          <a:xfrm>
            <a:off x="3657600" y="292608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17"/>
          <p:cNvSpPr txBox="1"/>
          <p:nvPr/>
        </p:nvSpPr>
        <p:spPr>
          <a:xfrm>
            <a:off x="3840480" y="301752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export OPENAI_API_KEY="sk-..."</a:t>
            </a:r>
            <a:endParaRPr sz="1400" b="0" i="0" u="none" strike="noStrike" cap="none">
              <a:solidFill>
                <a:srgbClr val="000000"/>
              </a:solidFill>
              <a:latin typeface="Arial"/>
              <a:ea typeface="Arial"/>
              <a:cs typeface="Arial"/>
              <a:sym typeface="Arial"/>
            </a:endParaRPr>
          </a:p>
        </p:txBody>
      </p:sp>
      <p:cxnSp>
        <p:nvCxnSpPr>
          <p:cNvPr id="370" name="Google Shape;370;p17"/>
          <p:cNvCxnSpPr/>
          <p:nvPr/>
        </p:nvCxnSpPr>
        <p:spPr>
          <a:xfrm>
            <a:off x="1143000" y="3474720"/>
            <a:ext cx="0" cy="73152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371" name="Google Shape;371;p17"/>
          <p:cNvSpPr/>
          <p:nvPr/>
        </p:nvSpPr>
        <p:spPr>
          <a:xfrm>
            <a:off x="914400" y="420624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 name="Google Shape;372;p17"/>
          <p:cNvSpPr txBox="1"/>
          <p:nvPr/>
        </p:nvSpPr>
        <p:spPr>
          <a:xfrm>
            <a:off x="914400" y="420624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73" name="Google Shape;373;p17"/>
          <p:cNvSpPr txBox="1"/>
          <p:nvPr/>
        </p:nvSpPr>
        <p:spPr>
          <a:xfrm>
            <a:off x="1554480" y="420624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Write code</a:t>
            </a:r>
            <a:endParaRPr sz="1400" b="0" i="0" u="none" strike="noStrike" cap="none">
              <a:solidFill>
                <a:srgbClr val="000000"/>
              </a:solidFill>
              <a:latin typeface="Arial"/>
              <a:ea typeface="Arial"/>
              <a:cs typeface="Arial"/>
              <a:sym typeface="Arial"/>
            </a:endParaRPr>
          </a:p>
        </p:txBody>
      </p:sp>
      <p:sp>
        <p:nvSpPr>
          <p:cNvPr id="374" name="Google Shape;374;p17"/>
          <p:cNvSpPr/>
          <p:nvPr/>
        </p:nvSpPr>
        <p:spPr>
          <a:xfrm>
            <a:off x="3657600" y="411480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Google Shape;375;p17"/>
          <p:cNvSpPr txBox="1"/>
          <p:nvPr/>
        </p:nvSpPr>
        <p:spPr>
          <a:xfrm>
            <a:off x="3840480" y="420624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import org.llm4s._</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val client = LLM.client()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val response = client.complete(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Conversation(Seq(</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UserMessage("Hello, Scala!")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376" name="Google Shape;376;p17"/>
          <p:cNvCxnSpPr/>
          <p:nvPr/>
        </p:nvCxnSpPr>
        <p:spPr>
          <a:xfrm>
            <a:off x="1143000" y="4663440"/>
            <a:ext cx="0" cy="73152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377" name="Google Shape;377;p17"/>
          <p:cNvSpPr/>
          <p:nvPr/>
        </p:nvSpPr>
        <p:spPr>
          <a:xfrm>
            <a:off x="914400" y="539496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17"/>
          <p:cNvSpPr txBox="1"/>
          <p:nvPr/>
        </p:nvSpPr>
        <p:spPr>
          <a:xfrm>
            <a:off x="914400" y="539496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79" name="Google Shape;379;p17"/>
          <p:cNvSpPr txBox="1"/>
          <p:nvPr/>
        </p:nvSpPr>
        <p:spPr>
          <a:xfrm>
            <a:off x="1554480" y="539496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Run</a:t>
            </a:r>
            <a:endParaRPr sz="1400" b="0" i="0" u="none" strike="noStrike" cap="none">
              <a:solidFill>
                <a:srgbClr val="000000"/>
              </a:solidFill>
              <a:latin typeface="Arial"/>
              <a:ea typeface="Arial"/>
              <a:cs typeface="Arial"/>
              <a:sym typeface="Arial"/>
            </a:endParaRPr>
          </a:p>
        </p:txBody>
      </p:sp>
      <p:sp>
        <p:nvSpPr>
          <p:cNvPr id="380" name="Google Shape;380;p17"/>
          <p:cNvSpPr/>
          <p:nvPr/>
        </p:nvSpPr>
        <p:spPr>
          <a:xfrm>
            <a:off x="3657600" y="530352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1" name="Google Shape;381;p17"/>
          <p:cNvSpPr txBox="1"/>
          <p:nvPr/>
        </p:nvSpPr>
        <p:spPr>
          <a:xfrm>
            <a:off x="3840480" y="539496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sbt run</a:t>
            </a:r>
            <a:endParaRPr sz="1400" b="0" i="0" u="none" strike="noStrike" cap="none">
              <a:solidFill>
                <a:srgbClr val="000000"/>
              </a:solidFill>
              <a:latin typeface="Arial"/>
              <a:ea typeface="Arial"/>
              <a:cs typeface="Arial"/>
              <a:sym typeface="Arial"/>
            </a:endParaRPr>
          </a:p>
        </p:txBody>
      </p:sp>
      <p:pic>
        <p:nvPicPr>
          <p:cNvPr id="382" name="Google Shape;382;p17" descr="placeholder_image_8_minimal.png"/>
          <p:cNvPicPr preferRelativeResize="0"/>
          <p:nvPr/>
        </p:nvPicPr>
        <p:blipFill rotWithShape="1">
          <a:blip r:embed="rId4">
            <a:alphaModFix/>
          </a:blip>
          <a:srcRect/>
          <a:stretch/>
        </p:blipFill>
        <p:spPr>
          <a:xfrm>
            <a:off x="7772400" y="5943600"/>
            <a:ext cx="914400" cy="914400"/>
          </a:xfrm>
          <a:prstGeom prst="rect">
            <a:avLst/>
          </a:prstGeom>
          <a:noFill/>
          <a:ln>
            <a:noFill/>
          </a:ln>
        </p:spPr>
      </p:pic>
      <p:sp>
        <p:nvSpPr>
          <p:cNvPr id="383" name="Google Shape;383;p17"/>
          <p:cNvSpPr txBox="1"/>
          <p:nvPr/>
        </p:nvSpPr>
        <p:spPr>
          <a:xfrm>
            <a:off x="457200" y="5943600"/>
            <a:ext cx="6858000" cy="914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C8C8C8"/>
                </a:solidFill>
                <a:latin typeface="Calibri"/>
                <a:ea typeface="Calibri"/>
                <a:cs typeface="Calibri"/>
                <a:sym typeface="Calibri"/>
              </a:rPr>
              <a:t>• GitHub: github.com/llm4s/llm4s</a:t>
            </a:r>
            <a:br>
              <a:rPr lang="en-US" sz="1200" b="0" i="0" u="none" strike="noStrike" cap="none">
                <a:solidFill>
                  <a:srgbClr val="C8C8C8"/>
                </a:solidFill>
                <a:latin typeface="Calibri"/>
                <a:ea typeface="Calibri"/>
                <a:cs typeface="Calibri"/>
                <a:sym typeface="Calibri"/>
              </a:rPr>
            </a:br>
            <a:r>
              <a:rPr lang="en-US" sz="1200" b="0" i="0" u="none" strike="noStrike" cap="none">
                <a:solidFill>
                  <a:srgbClr val="C8C8C8"/>
                </a:solidFill>
                <a:latin typeface="Calibri"/>
                <a:ea typeface="Calibri"/>
                <a:cs typeface="Calibri"/>
                <a:sym typeface="Calibri"/>
              </a:rPr>
              <a:t>• Docs: [URL]</a:t>
            </a:r>
            <a:br>
              <a:rPr lang="en-US" sz="1200" b="0" i="0" u="none" strike="noStrike" cap="none">
                <a:solidFill>
                  <a:srgbClr val="C8C8C8"/>
                </a:solidFill>
                <a:latin typeface="Calibri"/>
                <a:ea typeface="Calibri"/>
                <a:cs typeface="Calibri"/>
                <a:sym typeface="Calibri"/>
              </a:rPr>
            </a:br>
            <a:r>
              <a:rPr lang="en-US" sz="1200" b="0" i="0" u="none" strike="noStrike" cap="none">
                <a:solidFill>
                  <a:srgbClr val="C8C8C8"/>
                </a:solidFill>
                <a:latin typeface="Calibri"/>
                <a:ea typeface="Calibri"/>
                <a:cs typeface="Calibri"/>
                <a:sym typeface="Calibri"/>
              </a:rPr>
              <a:t>• Discord: [Invite link]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8"/>
          <p:cNvSpPr txBox="1">
            <a:spLocks noGrp="1"/>
          </p:cNvSpPr>
          <p:nvPr>
            <p:ph type="title"/>
          </p:nvPr>
        </p:nvSpPr>
        <p:spPr>
          <a:xfrm>
            <a:off x="741680" y="360299"/>
            <a:ext cx="8229600" cy="63976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200"/>
              <a:buFont typeface="Calibri"/>
              <a:buNone/>
            </a:pPr>
            <a:r>
              <a:rPr lang="en-US" sz="3200" b="1" dirty="0"/>
              <a:t>Join the Movement : </a:t>
            </a:r>
            <a:r>
              <a:rPr lang="en-US" sz="2800" b="1" dirty="0"/>
              <a:t>Build the Cool Stuff</a:t>
            </a:r>
            <a:endParaRPr dirty="0"/>
          </a:p>
        </p:txBody>
      </p:sp>
      <p:sp>
        <p:nvSpPr>
          <p:cNvPr id="390" name="Google Shape;390;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lnSpc>
                <a:spcPct val="100000"/>
              </a:lnSpc>
              <a:spcBef>
                <a:spcPts val="0"/>
              </a:spcBef>
              <a:spcAft>
                <a:spcPts val="0"/>
              </a:spcAft>
              <a:buClr>
                <a:schemeClr val="dk1"/>
              </a:buClr>
              <a:buSzPts val="3200"/>
              <a:buNone/>
            </a:pPr>
            <a:endParaRPr dirty="0"/>
          </a:p>
        </p:txBody>
      </p:sp>
      <p:graphicFrame>
        <p:nvGraphicFramePr>
          <p:cNvPr id="391" name="Google Shape;391;p18"/>
          <p:cNvGraphicFramePr/>
          <p:nvPr>
            <p:extLst>
              <p:ext uri="{D42A27DB-BD31-4B8C-83A1-F6EECF244321}">
                <p14:modId xmlns:p14="http://schemas.microsoft.com/office/powerpoint/2010/main" val="2573369522"/>
              </p:ext>
            </p:extLst>
          </p:nvPr>
        </p:nvGraphicFramePr>
        <p:xfrm>
          <a:off x="416560" y="1548701"/>
          <a:ext cx="8310879" cy="2657856"/>
        </p:xfrm>
        <a:graphic>
          <a:graphicData uri="http://schemas.openxmlformats.org/drawingml/2006/table">
            <a:tbl>
              <a:tblPr firstRow="1" bandRow="1">
                <a:noFill/>
                <a:tableStyleId>{36EE87E0-B7AF-4886-AB79-5722ADD12ED3}</a:tableStyleId>
              </a:tblPr>
              <a:tblGrid>
                <a:gridCol w="2770293">
                  <a:extLst>
                    <a:ext uri="{9D8B030D-6E8A-4147-A177-3AD203B41FA5}">
                      <a16:colId xmlns:a16="http://schemas.microsoft.com/office/drawing/2014/main" val="20000"/>
                    </a:ext>
                  </a:extLst>
                </a:gridCol>
                <a:gridCol w="2770293">
                  <a:extLst>
                    <a:ext uri="{9D8B030D-6E8A-4147-A177-3AD203B41FA5}">
                      <a16:colId xmlns:a16="http://schemas.microsoft.com/office/drawing/2014/main" val="20001"/>
                    </a:ext>
                  </a:extLst>
                </a:gridCol>
                <a:gridCol w="2770293">
                  <a:extLst>
                    <a:ext uri="{9D8B030D-6E8A-4147-A177-3AD203B41FA5}">
                      <a16:colId xmlns:a16="http://schemas.microsoft.com/office/drawing/2014/main" val="20002"/>
                    </a:ext>
                  </a:extLst>
                </a:gridCol>
              </a:tblGrid>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t>Action</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Link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QR Code</a:t>
                      </a:r>
                      <a:endParaRPr sz="1400" u="none" strike="noStrike" cap="none"/>
                    </a:p>
                  </a:txBody>
                  <a:tcPr marL="91450" marR="91450" marT="45725" marB="45725"/>
                </a:tc>
                <a:extLst>
                  <a:ext uri="{0D108BD9-81ED-4DB2-BD59-A6C34878D82A}">
                    <a16:rowId xmlns:a16="http://schemas.microsoft.com/office/drawing/2014/main" val="10000"/>
                  </a:ext>
                </a:extLst>
              </a:tr>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Star on GitHub</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github.com/llm4s/llm4s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Join Discord</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[https://discord.com/invite/YF2cWQD4cg]</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2"/>
                  </a:ext>
                </a:extLst>
              </a:tr>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Try </a:t>
                      </a:r>
                      <a:r>
                        <a:rPr lang="en-US" sz="1800" u="none" strike="noStrike" cap="none" dirty="0" err="1">
                          <a:solidFill>
                            <a:schemeClr val="dk1"/>
                          </a:solidFill>
                          <a:latin typeface="Calibri"/>
                          <a:ea typeface="Calibri"/>
                          <a:cs typeface="Calibri"/>
                          <a:sym typeface="Calibri"/>
                        </a:rPr>
                        <a:t>SZork</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[https://github.com/llm4s/szork]</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
        <p:nvSpPr>
          <p:cNvPr id="396" name="Google Shape;396;p18"/>
          <p:cNvSpPr txBox="1"/>
          <p:nvPr/>
        </p:nvSpPr>
        <p:spPr>
          <a:xfrm>
            <a:off x="457200" y="4389120"/>
            <a:ext cx="82296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Coming Soon: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Streaming support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More providers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Enhanced tool calling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Production templates</a:t>
            </a:r>
            <a:endParaRPr sz="1400" b="0" i="0" u="none" strike="noStrike" cap="none">
              <a:solidFill>
                <a:srgbClr val="000000"/>
              </a:solidFill>
              <a:latin typeface="Arial"/>
              <a:ea typeface="Arial"/>
              <a:cs typeface="Arial"/>
              <a:sym typeface="Arial"/>
            </a:endParaRPr>
          </a:p>
        </p:txBody>
      </p:sp>
      <p:sp>
        <p:nvSpPr>
          <p:cNvPr id="397" name="Google Shape;397;p18"/>
          <p:cNvSpPr txBox="1"/>
          <p:nvPr/>
        </p:nvSpPr>
        <p:spPr>
          <a:xfrm>
            <a:off x="914400" y="5486400"/>
            <a:ext cx="731520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Calibri"/>
                <a:ea typeface="Calibri"/>
                <a:cs typeface="Calibri"/>
                <a:sym typeface="Calibri"/>
              </a:rPr>
              <a:t>Contact Information for Presenters</a:t>
            </a:r>
            <a:endParaRPr sz="1400" b="0" i="0" u="none" strike="noStrike" cap="none">
              <a:solidFill>
                <a:srgbClr val="000000"/>
              </a:solidFill>
              <a:latin typeface="Arial"/>
              <a:ea typeface="Arial"/>
              <a:cs typeface="Arial"/>
              <a:sym typeface="Arial"/>
            </a:endParaRPr>
          </a:p>
        </p:txBody>
      </p:sp>
      <p:pic>
        <p:nvPicPr>
          <p:cNvPr id="3" name="Picture 2" descr="A qr code on a white background&#10;&#10;AI-generated content may be incorrect.">
            <a:extLst>
              <a:ext uri="{FF2B5EF4-FFF2-40B4-BE49-F238E27FC236}">
                <a16:creationId xmlns:a16="http://schemas.microsoft.com/office/drawing/2014/main" id="{86458B1E-4BFE-DFBC-2FCB-BF29CE72BE6F}"/>
              </a:ext>
            </a:extLst>
          </p:cNvPr>
          <p:cNvPicPr>
            <a:picLocks noChangeAspect="1"/>
          </p:cNvPicPr>
          <p:nvPr/>
        </p:nvPicPr>
        <p:blipFill>
          <a:blip r:embed="rId3"/>
          <a:stretch>
            <a:fillRect/>
          </a:stretch>
        </p:blipFill>
        <p:spPr>
          <a:xfrm>
            <a:off x="7335520" y="2215038"/>
            <a:ext cx="680720" cy="616903"/>
          </a:xfrm>
          <a:prstGeom prst="rect">
            <a:avLst/>
          </a:prstGeom>
        </p:spPr>
      </p:pic>
      <p:pic>
        <p:nvPicPr>
          <p:cNvPr id="5" name="Picture 4" descr="A qr code with a white background&#10;&#10;AI-generated content may be incorrect.">
            <a:extLst>
              <a:ext uri="{FF2B5EF4-FFF2-40B4-BE49-F238E27FC236}">
                <a16:creationId xmlns:a16="http://schemas.microsoft.com/office/drawing/2014/main" id="{7A35FAC5-6CE8-A319-75D7-1F4D5D7616BB}"/>
              </a:ext>
            </a:extLst>
          </p:cNvPr>
          <p:cNvPicPr>
            <a:picLocks noChangeAspect="1"/>
          </p:cNvPicPr>
          <p:nvPr/>
        </p:nvPicPr>
        <p:blipFill>
          <a:blip r:embed="rId4"/>
          <a:stretch>
            <a:fillRect/>
          </a:stretch>
        </p:blipFill>
        <p:spPr>
          <a:xfrm>
            <a:off x="6182360" y="2856070"/>
            <a:ext cx="680720" cy="680720"/>
          </a:xfrm>
          <a:prstGeom prst="rect">
            <a:avLst/>
          </a:prstGeom>
        </p:spPr>
      </p:pic>
      <p:pic>
        <p:nvPicPr>
          <p:cNvPr id="7" name="Picture 6" descr="A qr code on a white background&#10;&#10;AI-generated content may be incorrect.">
            <a:extLst>
              <a:ext uri="{FF2B5EF4-FFF2-40B4-BE49-F238E27FC236}">
                <a16:creationId xmlns:a16="http://schemas.microsoft.com/office/drawing/2014/main" id="{3AFE1440-E207-B3F5-3C21-6EB84FA310F0}"/>
              </a:ext>
            </a:extLst>
          </p:cNvPr>
          <p:cNvPicPr>
            <a:picLocks noChangeAspect="1"/>
          </p:cNvPicPr>
          <p:nvPr/>
        </p:nvPicPr>
        <p:blipFill>
          <a:blip r:embed="rId5"/>
          <a:stretch>
            <a:fillRect/>
          </a:stretch>
        </p:blipFill>
        <p:spPr>
          <a:xfrm>
            <a:off x="7358380" y="3571557"/>
            <a:ext cx="635000" cy="635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g37465afc664_3_16"/>
          <p:cNvSpPr/>
          <p:nvPr/>
        </p:nvSpPr>
        <p:spPr>
          <a:xfrm>
            <a:off x="0" y="0"/>
            <a:ext cx="9144000" cy="6858000"/>
          </a:xfrm>
          <a:prstGeom prst="rect">
            <a:avLst/>
          </a:prstGeom>
          <a:solidFill>
            <a:srgbClr val="5441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g37465afc664_3_16"/>
          <p:cNvSpPr/>
          <p:nvPr/>
        </p:nvSpPr>
        <p:spPr>
          <a:xfrm>
            <a:off x="357759" y="480060"/>
            <a:ext cx="8428482"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4" name="Google Shape;404;g37465afc664_3_16" title="llm4s-dev-hour-banner.png"/>
          <p:cNvPicPr preferRelativeResize="0"/>
          <p:nvPr/>
        </p:nvPicPr>
        <p:blipFill rotWithShape="1">
          <a:blip r:embed="rId3">
            <a:alphaModFix/>
          </a:blip>
          <a:srcRect/>
          <a:stretch/>
        </p:blipFill>
        <p:spPr>
          <a:xfrm>
            <a:off x="482600" y="1384300"/>
            <a:ext cx="8178799" cy="4089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8"/>
        <p:cNvGrpSpPr/>
        <p:nvPr/>
      </p:nvGrpSpPr>
      <p:grpSpPr>
        <a:xfrm>
          <a:off x="0" y="0"/>
          <a:ext cx="0" cy="0"/>
          <a:chOff x="0" y="0"/>
          <a:chExt cx="0" cy="0"/>
        </a:xfrm>
      </p:grpSpPr>
      <p:sp useBgFill="1">
        <p:nvSpPr>
          <p:cNvPr id="421" name="Rectangle 4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 name="Google Shape;409;g3747011ec70_1_293" title="gsoc_2025_contributors_shoutout.png"/>
          <p:cNvPicPr preferRelativeResize="0"/>
          <p:nvPr/>
        </p:nvPicPr>
        <p:blipFill>
          <a:blip r:embed="rId3"/>
          <a:stretch>
            <a:fillRect/>
          </a:stretch>
        </p:blipFill>
        <p:spPr>
          <a:xfrm>
            <a:off x="342900" y="1050132"/>
            <a:ext cx="8458200" cy="4757736"/>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3747011ec70_1_9"/>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5" name="Google Shape;415;g3747011ec70_1_9"/>
          <p:cNvPicPr preferRelativeResize="0"/>
          <p:nvPr/>
        </p:nvPicPr>
        <p:blipFill rotWithShape="1">
          <a:blip r:embed="rId3">
            <a:alphaModFix/>
          </a:blip>
          <a:srcRect/>
          <a:stretch/>
        </p:blipFill>
        <p:spPr>
          <a:xfrm>
            <a:off x="801097" y="1822789"/>
            <a:ext cx="2907124" cy="2780727"/>
          </a:xfrm>
          <a:prstGeom prst="rect">
            <a:avLst/>
          </a:prstGeom>
          <a:noFill/>
          <a:ln>
            <a:noFill/>
          </a:ln>
        </p:spPr>
      </p:pic>
      <p:sp>
        <p:nvSpPr>
          <p:cNvPr id="416" name="Google Shape;416;g3747011ec70_1_9"/>
          <p:cNvSpPr txBox="1"/>
          <p:nvPr/>
        </p:nvSpPr>
        <p:spPr>
          <a:xfrm>
            <a:off x="4197376" y="2405894"/>
            <a:ext cx="4316100" cy="3197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700"/>
              <a:buFont typeface="Arial"/>
              <a:buNone/>
            </a:pPr>
            <a:r>
              <a:rPr lang="en-US" sz="1700" b="0" i="0" u="none" strike="noStrike" cap="none" dirty="0">
                <a:solidFill>
                  <a:schemeClr val="dk1"/>
                </a:solidFill>
                <a:highlight>
                  <a:srgbClr val="FFFFFF"/>
                </a:highlight>
                <a:latin typeface="Arial"/>
                <a:ea typeface="Arial"/>
                <a:cs typeface="Arial"/>
                <a:sym typeface="Arial"/>
              </a:rPr>
              <a:t>LLM4S GitHub Issues(</a:t>
            </a:r>
            <a:r>
              <a:rPr lang="en-US" sz="1700" b="0" i="0" u="sng" strike="noStrike" cap="none" dirty="0">
                <a:solidFill>
                  <a:schemeClr val="dk1"/>
                </a:solidFill>
                <a:highlight>
                  <a:srgbClr val="FFFFFF"/>
                </a:highlight>
                <a:latin typeface="Arial"/>
                <a:ea typeface="Arial"/>
                <a:cs typeface="Arial"/>
                <a:sym typeface="Arial"/>
                <a:hlinkClick r:id="rId4">
                  <a:extLst>
                    <a:ext uri="{A12FA001-AC4F-418D-AE19-62706E023703}">
                      <ahyp:hlinkClr xmlns:ahyp="http://schemas.microsoft.com/office/drawing/2018/hyperlinkcolor" val="tx"/>
                    </a:ext>
                  </a:extLst>
                </a:hlinkClick>
              </a:rPr>
              <a:t>https://lnkd.in/eXrhwgWY</a:t>
            </a:r>
            <a:r>
              <a:rPr lang="en-US" sz="1700" b="0" i="0" u="none" strike="noStrike" cap="none" dirty="0">
                <a:solidFill>
                  <a:schemeClr val="dk1"/>
                </a:solidFill>
                <a:highlight>
                  <a:srgbClr val="FFFFFF"/>
                </a:highlight>
                <a:latin typeface="Arial"/>
                <a:ea typeface="Arial"/>
                <a:cs typeface="Arial"/>
                <a:sym typeface="Arial"/>
              </a:rPr>
              <a:t>)</a:t>
            </a:r>
            <a:br>
              <a:rPr lang="en-US" sz="1700" b="0" i="0" u="none" strike="noStrike" cap="none" dirty="0">
                <a:solidFill>
                  <a:schemeClr val="dk1"/>
                </a:solidFill>
                <a:highlight>
                  <a:srgbClr val="FFFFFF"/>
                </a:highlight>
                <a:latin typeface="Arial"/>
                <a:ea typeface="Arial"/>
                <a:cs typeface="Arial"/>
                <a:sym typeface="Arial"/>
              </a:rPr>
            </a:br>
            <a:br>
              <a:rPr lang="en-US" sz="1700" b="0" i="0" u="none" strike="noStrike" cap="none" dirty="0">
                <a:solidFill>
                  <a:schemeClr val="dk1"/>
                </a:solidFill>
                <a:highlight>
                  <a:srgbClr val="FFFFFF"/>
                </a:highlight>
                <a:latin typeface="Arial"/>
                <a:ea typeface="Arial"/>
                <a:cs typeface="Arial"/>
                <a:sym typeface="Arial"/>
              </a:rPr>
            </a:br>
            <a:r>
              <a:rPr lang="en-US" sz="1050" dirty="0">
                <a:solidFill>
                  <a:schemeClr val="dk1"/>
                </a:solidFill>
                <a:highlight>
                  <a:srgbClr val="FFFFFF"/>
                </a:highlight>
                <a:latin typeface="Roboto"/>
                <a:ea typeface="Roboto"/>
                <a:cs typeface="Roboto"/>
                <a:sym typeface="Roboto"/>
              </a:rPr>
              <a:t>🌍 Join our growing GenAI community:</a:t>
            </a:r>
            <a:r>
              <a:rPr lang="en-US" sz="1050" dirty="0">
                <a:solidFill>
                  <a:schemeClr val="dk1"/>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US" sz="1050" dirty="0">
                <a:solidFill>
                  <a:srgbClr val="0A66C2"/>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https://lnkd.in/eb4ZFdtG</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ts val="1700"/>
              <a:buFont typeface="Arial"/>
              <a:buNone/>
            </a:pPr>
            <a:endParaRPr sz="1700" b="0" i="0" u="none" strike="noStrike" cap="none" dirty="0">
              <a:solidFill>
                <a:schemeClr val="dk1"/>
              </a:solidFill>
              <a:highlight>
                <a:srgbClr val="FFFFFF"/>
              </a:highlight>
              <a:latin typeface="Arial"/>
              <a:ea typeface="Arial"/>
              <a:cs typeface="Arial"/>
              <a:sym typeface="Arial"/>
            </a:endParaRPr>
          </a:p>
          <a:p>
            <a:pPr marL="0" marR="0" lvl="0" indent="0" algn="l" rtl="0">
              <a:lnSpc>
                <a:spcPct val="90000"/>
              </a:lnSpc>
              <a:spcBef>
                <a:spcPts val="600"/>
              </a:spcBef>
              <a:spcAft>
                <a:spcPts val="0"/>
              </a:spcAft>
              <a:buClr>
                <a:srgbClr val="000000"/>
              </a:buClr>
              <a:buSzPts val="1700"/>
              <a:buFont typeface="Arial"/>
              <a:buNone/>
            </a:pPr>
            <a:r>
              <a:rPr lang="en-US" sz="1700" b="0" i="0" u="none" strike="noStrike" cap="none" dirty="0">
                <a:solidFill>
                  <a:schemeClr val="dk1"/>
                </a:solidFill>
                <a:highlight>
                  <a:srgbClr val="FFFFFF"/>
                </a:highlight>
                <a:latin typeface="Arial"/>
                <a:ea typeface="Arial"/>
                <a:cs typeface="Arial"/>
                <a:sym typeface="Arial"/>
              </a:rPr>
              <a:t>Explore the LLM4S project that bridges AI and Scala, fostering innovation in intelligent development</a:t>
            </a:r>
            <a:endParaRPr sz="1700" b="0" i="0" u="none" strike="noStrike" cap="none" dirty="0">
              <a:solidFill>
                <a:schemeClr val="dk1"/>
              </a:solidFill>
              <a:latin typeface="Arial"/>
              <a:ea typeface="Arial"/>
              <a:cs typeface="Arial"/>
              <a:sym typeface="Arial"/>
            </a:endParaRPr>
          </a:p>
        </p:txBody>
      </p:sp>
      <p:sp>
        <p:nvSpPr>
          <p:cNvPr id="417" name="Google Shape;417;g3747011ec70_1_9"/>
          <p:cNvSpPr/>
          <p:nvPr/>
        </p:nvSpPr>
        <p:spPr>
          <a:xfrm rot="10800000" flipH="1">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8" name="Google Shape;418;g3747011ec70_1_9"/>
          <p:cNvSpPr/>
          <p:nvPr/>
        </p:nvSpPr>
        <p:spPr>
          <a:xfrm flipH="1">
            <a:off x="3029098" y="6400799"/>
            <a:ext cx="6114900" cy="456900"/>
          </a:xfrm>
          <a:prstGeom prst="rect">
            <a:avLst/>
          </a:prstGeom>
          <a:gradFill>
            <a:gsLst>
              <a:gs pos="0">
                <a:srgbClr val="000000">
                  <a:alpha val="49019"/>
                </a:srgbClr>
              </a:gs>
              <a:gs pos="100000">
                <a:srgbClr val="366092"/>
              </a:gs>
            </a:gsLst>
            <a:lin ang="1380014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9" name="Google Shape;419;g3747011ec70_1_9"/>
          <p:cNvSpPr txBox="1"/>
          <p:nvPr/>
        </p:nvSpPr>
        <p:spPr>
          <a:xfrm>
            <a:off x="4197375" y="489508"/>
            <a:ext cx="4316100" cy="16677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600"/>
              </a:spcAft>
              <a:buClr>
                <a:srgbClr val="000000"/>
              </a:buClr>
              <a:buSzPts val="3500"/>
              <a:buFont typeface="Arial"/>
              <a:buNone/>
            </a:pPr>
            <a:endParaRPr sz="35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9"/>
          <p:cNvSpPr txBox="1"/>
          <p:nvPr/>
        </p:nvSpPr>
        <p:spPr>
          <a:xfrm>
            <a:off x="457200" y="235175"/>
            <a:ext cx="82296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a:solidFill>
                  <a:srgbClr val="2C3E50"/>
                </a:solidFill>
                <a:latin typeface="Calibri"/>
                <a:ea typeface="Calibri"/>
                <a:cs typeface="Calibri"/>
                <a:sym typeface="Calibri"/>
              </a:rPr>
              <a:t>Questions?</a:t>
            </a:r>
            <a:endParaRPr sz="1400" b="0" i="0" u="none" strike="noStrike" cap="none">
              <a:solidFill>
                <a:srgbClr val="000000"/>
              </a:solidFill>
              <a:latin typeface="Arial"/>
              <a:ea typeface="Arial"/>
              <a:cs typeface="Arial"/>
              <a:sym typeface="Arial"/>
            </a:endParaRPr>
          </a:p>
        </p:txBody>
      </p:sp>
      <p:cxnSp>
        <p:nvCxnSpPr>
          <p:cNvPr id="426" name="Google Shape;426;p19"/>
          <p:cNvCxnSpPr/>
          <p:nvPr/>
        </p:nvCxnSpPr>
        <p:spPr>
          <a:xfrm>
            <a:off x="4572000" y="3200400"/>
            <a:ext cx="0" cy="228600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427" name="Google Shape;427;p19"/>
          <p:cNvSpPr txBox="1"/>
          <p:nvPr/>
        </p:nvSpPr>
        <p:spPr>
          <a:xfrm>
            <a:off x="457200" y="3200400"/>
            <a:ext cx="3657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Kannupriya Kalra</a:t>
            </a:r>
            <a:endParaRPr sz="1400" b="0" i="0" u="none" strike="noStrike" cap="none">
              <a:solidFill>
                <a:srgbClr val="000000"/>
              </a:solidFill>
              <a:latin typeface="Arial"/>
              <a:ea typeface="Arial"/>
              <a:cs typeface="Arial"/>
              <a:sym typeface="Arial"/>
            </a:endParaRPr>
          </a:p>
        </p:txBody>
      </p:sp>
      <p:sp>
        <p:nvSpPr>
          <p:cNvPr id="428" name="Google Shape;428;p19"/>
          <p:cNvSpPr txBox="1"/>
          <p:nvPr/>
        </p:nvSpPr>
        <p:spPr>
          <a:xfrm>
            <a:off x="457200" y="3840480"/>
            <a:ext cx="36576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kannupriyakalra@gmail.com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000" b="0" i="0" u="none" strike="noStrike" cap="none">
                <a:solidFill>
                  <a:srgbClr val="1F2328"/>
                </a:solidFill>
                <a:latin typeface="Consolas"/>
                <a:ea typeface="Consolas"/>
                <a:cs typeface="Consolas"/>
                <a:sym typeface="Consolas"/>
              </a:rPr>
              <a:t>kannupriyakalra_46520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linkedin.com/in/kannupriyakalra</a:t>
            </a:r>
            <a:endParaRPr sz="1400" b="0" i="0" u="none" strike="noStrike" cap="none">
              <a:solidFill>
                <a:srgbClr val="000000"/>
              </a:solidFill>
              <a:latin typeface="Arial"/>
              <a:ea typeface="Arial"/>
              <a:cs typeface="Arial"/>
              <a:sym typeface="Arial"/>
            </a:endParaRPr>
          </a:p>
        </p:txBody>
      </p:sp>
      <p:sp>
        <p:nvSpPr>
          <p:cNvPr id="429" name="Google Shape;429;p19"/>
          <p:cNvSpPr txBox="1"/>
          <p:nvPr/>
        </p:nvSpPr>
        <p:spPr>
          <a:xfrm>
            <a:off x="5029200" y="3200400"/>
            <a:ext cx="3657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Rory Graves</a:t>
            </a:r>
            <a:endParaRPr sz="1400" b="0" i="0" u="none" strike="noStrike" cap="none">
              <a:solidFill>
                <a:srgbClr val="000000"/>
              </a:solidFill>
              <a:latin typeface="Arial"/>
              <a:ea typeface="Arial"/>
              <a:cs typeface="Arial"/>
              <a:sym typeface="Arial"/>
            </a:endParaRPr>
          </a:p>
        </p:txBody>
      </p:sp>
      <p:sp>
        <p:nvSpPr>
          <p:cNvPr id="430" name="Google Shape;430;p19"/>
          <p:cNvSpPr txBox="1"/>
          <p:nvPr/>
        </p:nvSpPr>
        <p:spPr>
          <a:xfrm>
            <a:off x="5029200" y="3840480"/>
            <a:ext cx="36576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050" b="0" i="0" u="none" strike="noStrike" cap="none">
                <a:solidFill>
                  <a:srgbClr val="222222"/>
                </a:solidFill>
                <a:highlight>
                  <a:srgbClr val="FFFFFF"/>
                </a:highlight>
                <a:latin typeface="Roboto"/>
                <a:ea typeface="Roboto"/>
                <a:cs typeface="Roboto"/>
                <a:sym typeface="Roboto"/>
              </a:rPr>
              <a:t>rory.graves@fieldmark.co.uk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000" b="0" i="0" u="none" strike="noStrike" cap="none">
                <a:solidFill>
                  <a:srgbClr val="1F2328"/>
                </a:solidFill>
                <a:latin typeface="Consolas"/>
                <a:ea typeface="Consolas"/>
                <a:cs typeface="Consolas"/>
                <a:sym typeface="Consolas"/>
              </a:rPr>
              <a:t>rorybot1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linkedin.com/in/roryjgraves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p3"/>
          <p:cNvSpPr/>
          <p:nvPr/>
        </p:nvSpPr>
        <p:spPr>
          <a:xfrm>
            <a:off x="0" y="651752"/>
            <a:ext cx="9144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3"/>
          <p:cNvSpPr txBox="1"/>
          <p:nvPr/>
        </p:nvSpPr>
        <p:spPr>
          <a:xfrm>
            <a:off x="417399" y="643467"/>
            <a:ext cx="8408193" cy="74483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2800" b="1" i="0" u="none" strike="noStrike" cap="none">
                <a:solidFill>
                  <a:schemeClr val="lt1"/>
                </a:solidFill>
                <a:latin typeface="Arial"/>
                <a:ea typeface="Arial"/>
                <a:cs typeface="Arial"/>
                <a:sym typeface="Arial"/>
              </a:rPr>
              <a:t>The Magic Behind the Scenes</a:t>
            </a:r>
            <a:endParaRPr sz="2800" b="0" i="0" u="none" strike="noStrike" cap="none">
              <a:solidFill>
                <a:schemeClr val="lt1"/>
              </a:solidFill>
              <a:latin typeface="Arial"/>
              <a:ea typeface="Arial"/>
              <a:cs typeface="Arial"/>
              <a:sym typeface="Arial"/>
            </a:endParaRPr>
          </a:p>
        </p:txBody>
      </p:sp>
      <p:pic>
        <p:nvPicPr>
          <p:cNvPr id="106" name="Google Shape;106;p3" title="BayAreaScalaConference_IntroSlide.JPG"/>
          <p:cNvPicPr preferRelativeResize="0"/>
          <p:nvPr/>
        </p:nvPicPr>
        <p:blipFill rotWithShape="1">
          <a:blip r:embed="rId3">
            <a:alphaModFix/>
          </a:blip>
          <a:srcRect t="11719" b="22992"/>
          <a:stretch/>
        </p:blipFill>
        <p:spPr>
          <a:xfrm>
            <a:off x="482600" y="2090177"/>
            <a:ext cx="8178799" cy="3564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32"/>
          <p:cNvSpPr/>
          <p:nvPr/>
        </p:nvSpPr>
        <p:spPr>
          <a:xfrm>
            <a:off x="0" y="0"/>
            <a:ext cx="9144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32"/>
          <p:cNvSpPr/>
          <p:nvPr/>
        </p:nvSpPr>
        <p:spPr>
          <a:xfrm>
            <a:off x="357759" y="480060"/>
            <a:ext cx="8428482"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aphicFrame>
        <p:nvGraphicFramePr>
          <p:cNvPr id="113" name="Google Shape;113;p32"/>
          <p:cNvGraphicFramePr/>
          <p:nvPr/>
        </p:nvGraphicFramePr>
        <p:xfrm>
          <a:off x="482600" y="643467"/>
          <a:ext cx="8178799" cy="557106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g3747011ec70_1_93"/>
          <p:cNvSpPr txBox="1">
            <a:spLocks noGrp="1"/>
          </p:cNvSpPr>
          <p:nvPr>
            <p:ph type="title"/>
          </p:nvPr>
        </p:nvSpPr>
        <p:spPr>
          <a:xfrm>
            <a:off x="5051013" y="1310096"/>
            <a:ext cx="3507900" cy="11769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sz="3200" b="1"/>
              <a:t>Who We Are</a:t>
            </a:r>
            <a:endParaRPr/>
          </a:p>
        </p:txBody>
      </p:sp>
      <p:pic>
        <p:nvPicPr>
          <p:cNvPr id="119" name="Google Shape;119;g3747011ec70_1_93"/>
          <p:cNvPicPr preferRelativeResize="0"/>
          <p:nvPr/>
        </p:nvPicPr>
        <p:blipFill rotWithShape="1">
          <a:blip r:embed="rId3">
            <a:alphaModFix/>
          </a:blip>
          <a:srcRect l="4498" r="2745"/>
          <a:stretch/>
        </p:blipFill>
        <p:spPr>
          <a:xfrm>
            <a:off x="2282253" y="2794600"/>
            <a:ext cx="2483620" cy="2483620"/>
          </a:xfrm>
          <a:custGeom>
            <a:avLst/>
            <a:gdLst/>
            <a:ahLst/>
            <a:cxnLst/>
            <a:rect l="l" t="t" r="r" b="b"/>
            <a:pathLst>
              <a:path w="6057610" h="6057610" extrusionOk="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ln>
            <a:noFill/>
          </a:ln>
        </p:spPr>
      </p:pic>
      <p:pic>
        <p:nvPicPr>
          <p:cNvPr id="120" name="Google Shape;120;g3747011ec70_1_93" descr="PXL_20250129_211057388~2.jpg"/>
          <p:cNvPicPr preferRelativeResize="0"/>
          <p:nvPr/>
        </p:nvPicPr>
        <p:blipFill rotWithShape="1">
          <a:blip r:embed="rId4">
            <a:alphaModFix/>
          </a:blip>
          <a:srcRect l="16910" r="16903"/>
          <a:stretch/>
        </p:blipFill>
        <p:spPr>
          <a:xfrm>
            <a:off x="20" y="10"/>
            <a:ext cx="3332849" cy="2832587"/>
          </a:xfrm>
          <a:custGeom>
            <a:avLst/>
            <a:gdLst/>
            <a:ahLst/>
            <a:cxnLst/>
            <a:rect l="l" t="t" r="r" b="b"/>
            <a:pathLst>
              <a:path w="4443799" h="3776782" extrusionOk="0">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noFill/>
          <a:ln>
            <a:noFill/>
          </a:ln>
        </p:spPr>
      </p:pic>
      <p:pic>
        <p:nvPicPr>
          <p:cNvPr id="121" name="Google Shape;121;g3747011ec70_1_93"/>
          <p:cNvPicPr preferRelativeResize="0"/>
          <p:nvPr/>
        </p:nvPicPr>
        <p:blipFill rotWithShape="1">
          <a:blip r:embed="rId5">
            <a:alphaModFix/>
          </a:blip>
          <a:srcRect l="3308" r="1061"/>
          <a:stretch/>
        </p:blipFill>
        <p:spPr>
          <a:xfrm>
            <a:off x="20" y="4645346"/>
            <a:ext cx="2580440" cy="2212654"/>
          </a:xfrm>
          <a:custGeom>
            <a:avLst/>
            <a:gdLst/>
            <a:ahLst/>
            <a:cxnLst/>
            <a:rect l="l" t="t" r="r" b="b"/>
            <a:pathLst>
              <a:path w="3440586" h="2950205" extrusionOk="0">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noFill/>
          <a:ln>
            <a:noFill/>
          </a:ln>
        </p:spPr>
      </p:pic>
      <p:sp>
        <p:nvSpPr>
          <p:cNvPr id="122" name="Google Shape;122;g3747011ec70_1_93"/>
          <p:cNvSpPr txBox="1">
            <a:spLocks noGrp="1"/>
          </p:cNvSpPr>
          <p:nvPr>
            <p:ph type="body" idx="1"/>
          </p:nvPr>
        </p:nvSpPr>
        <p:spPr>
          <a:xfrm>
            <a:off x="5051013" y="2673512"/>
            <a:ext cx="3507900" cy="3465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200"/>
              <a:buNone/>
            </a:pPr>
            <a:r>
              <a:rPr lang="en-US" sz="1200" b="1">
                <a:solidFill>
                  <a:srgbClr val="000000"/>
                </a:solidFill>
              </a:rPr>
              <a:t>Rory Graves</a:t>
            </a:r>
            <a:endParaRPr sz="1200">
              <a:solidFill>
                <a:srgbClr val="000000"/>
              </a:solidFill>
            </a:endParaRPr>
          </a:p>
          <a:p>
            <a:pPr marL="0" lvl="0" indent="0" algn="l" rtl="0">
              <a:lnSpc>
                <a:spcPct val="90000"/>
              </a:lnSpc>
              <a:spcBef>
                <a:spcPts val="240"/>
              </a:spcBef>
              <a:spcAft>
                <a:spcPts val="0"/>
              </a:spcAft>
              <a:buClr>
                <a:schemeClr val="dk1"/>
              </a:buClr>
              <a:buSzPts val="1200"/>
              <a:buNone/>
            </a:pPr>
            <a:r>
              <a:rPr lang="en-US" sz="1200">
                <a:solidFill>
                  <a:srgbClr val="000000"/>
                </a:solidFill>
              </a:rPr>
              <a:t>A </a:t>
            </a:r>
            <a:r>
              <a:rPr lang="en-US" sz="1200" b="1">
                <a:solidFill>
                  <a:srgbClr val="000000"/>
                </a:solidFill>
              </a:rPr>
              <a:t>Scala advocate</a:t>
            </a:r>
            <a:r>
              <a:rPr lang="en-US" sz="1200">
                <a:solidFill>
                  <a:srgbClr val="000000"/>
                </a:solidFill>
              </a:rPr>
              <a:t> and software engineer with </a:t>
            </a:r>
            <a:r>
              <a:rPr lang="en-US" sz="1200" b="1">
                <a:solidFill>
                  <a:srgbClr val="000000"/>
                </a:solidFill>
              </a:rPr>
              <a:t>30+ years of experience</a:t>
            </a:r>
            <a:r>
              <a:rPr lang="en-US" sz="1200">
                <a:solidFill>
                  <a:srgbClr val="000000"/>
                </a:solidFill>
              </a:rPr>
              <a:t> across diverse systems. He has contributed to </a:t>
            </a:r>
            <a:r>
              <a:rPr lang="en-US" sz="1200" b="1">
                <a:solidFill>
                  <a:srgbClr val="000000"/>
                </a:solidFill>
              </a:rPr>
              <a:t>Scala compiler optimizations</a:t>
            </a:r>
            <a:r>
              <a:rPr lang="en-US" sz="1200">
                <a:solidFill>
                  <a:srgbClr val="000000"/>
                </a:solidFill>
              </a:rPr>
              <a:t> and supports </a:t>
            </a:r>
            <a:r>
              <a:rPr lang="en-US" sz="1200" b="1">
                <a:solidFill>
                  <a:srgbClr val="000000"/>
                </a:solidFill>
              </a:rPr>
              <a:t>AI/ML research</a:t>
            </a:r>
            <a:r>
              <a:rPr lang="en-US" sz="1200">
                <a:solidFill>
                  <a:srgbClr val="000000"/>
                </a:solidFill>
              </a:rPr>
              <a:t> while mentoring developers. Beyond tech, he is a </a:t>
            </a:r>
            <a:r>
              <a:rPr lang="en-US" sz="1200" b="1">
                <a:solidFill>
                  <a:srgbClr val="000000"/>
                </a:solidFill>
              </a:rPr>
              <a:t>martial artist, windmill tour guide, and public speaking mentor</a:t>
            </a:r>
            <a:r>
              <a:rPr lang="en-US" sz="1200">
                <a:solidFill>
                  <a:srgbClr val="000000"/>
                </a:solidFill>
              </a:rPr>
              <a:t>.</a:t>
            </a:r>
            <a:br>
              <a:rPr lang="en-US" sz="1200">
                <a:solidFill>
                  <a:srgbClr val="000000"/>
                </a:solidFill>
              </a:rPr>
            </a:br>
            <a:r>
              <a:rPr lang="en-US" sz="1200" b="1">
                <a:solidFill>
                  <a:srgbClr val="000000"/>
                </a:solidFill>
              </a:rPr>
              <a:t>LinkedIn:</a:t>
            </a:r>
            <a:r>
              <a:rPr lang="en-US" sz="1200">
                <a:solidFill>
                  <a:srgbClr val="000000"/>
                </a:solidFill>
              </a:rPr>
              <a:t> https://www.linkedin.com/in/roryjgraves/</a:t>
            </a:r>
            <a:endParaRPr/>
          </a:p>
          <a:p>
            <a:pPr marL="0" lvl="0" indent="0" algn="l" rtl="0">
              <a:lnSpc>
                <a:spcPct val="90000"/>
              </a:lnSpc>
              <a:spcBef>
                <a:spcPts val="240"/>
              </a:spcBef>
              <a:spcAft>
                <a:spcPts val="0"/>
              </a:spcAft>
              <a:buClr>
                <a:schemeClr val="dk1"/>
              </a:buClr>
              <a:buSzPts val="1200"/>
              <a:buNone/>
            </a:pPr>
            <a:endParaRPr sz="1200">
              <a:solidFill>
                <a:srgbClr val="000000"/>
              </a:solidFill>
            </a:endParaRPr>
          </a:p>
          <a:p>
            <a:pPr marL="0" lvl="0" indent="0" algn="l" rtl="0">
              <a:lnSpc>
                <a:spcPct val="90000"/>
              </a:lnSpc>
              <a:spcBef>
                <a:spcPts val="240"/>
              </a:spcBef>
              <a:spcAft>
                <a:spcPts val="0"/>
              </a:spcAft>
              <a:buClr>
                <a:schemeClr val="dk1"/>
              </a:buClr>
              <a:buSzPts val="1200"/>
              <a:buNone/>
            </a:pPr>
            <a:r>
              <a:rPr lang="en-US" sz="1200" b="1">
                <a:solidFill>
                  <a:srgbClr val="000000"/>
                </a:solidFill>
              </a:rPr>
              <a:t>Kannupriya Kalra</a:t>
            </a:r>
            <a:endParaRPr sz="1200">
              <a:solidFill>
                <a:srgbClr val="000000"/>
              </a:solidFill>
            </a:endParaRPr>
          </a:p>
          <a:p>
            <a:pPr marL="0" lvl="0" indent="0" algn="l" rtl="0">
              <a:lnSpc>
                <a:spcPct val="90000"/>
              </a:lnSpc>
              <a:spcBef>
                <a:spcPts val="240"/>
              </a:spcBef>
              <a:spcAft>
                <a:spcPts val="0"/>
              </a:spcAft>
              <a:buClr>
                <a:schemeClr val="dk1"/>
              </a:buClr>
              <a:buSzPts val="1200"/>
              <a:buNone/>
            </a:pPr>
            <a:r>
              <a:rPr lang="en-US" sz="1200">
                <a:solidFill>
                  <a:srgbClr val="000000"/>
                </a:solidFill>
              </a:rPr>
              <a:t>A </a:t>
            </a:r>
            <a:r>
              <a:rPr lang="en-US" sz="1200" b="1">
                <a:solidFill>
                  <a:srgbClr val="000000"/>
                </a:solidFill>
              </a:rPr>
              <a:t>Scala developer</a:t>
            </a:r>
            <a:r>
              <a:rPr lang="en-US" sz="1200">
                <a:solidFill>
                  <a:srgbClr val="000000"/>
                </a:solidFill>
              </a:rPr>
              <a:t> with </a:t>
            </a:r>
            <a:r>
              <a:rPr lang="en-US" sz="1200" b="1">
                <a:solidFill>
                  <a:srgbClr val="000000"/>
                </a:solidFill>
              </a:rPr>
              <a:t>10 years of experience</a:t>
            </a:r>
            <a:r>
              <a:rPr lang="en-US" sz="1200">
                <a:solidFill>
                  <a:srgbClr val="000000"/>
                </a:solidFill>
              </a:rPr>
              <a:t> in </a:t>
            </a:r>
            <a:r>
              <a:rPr lang="en-US" sz="1200" b="1">
                <a:solidFill>
                  <a:srgbClr val="000000"/>
                </a:solidFill>
              </a:rPr>
              <a:t>backend engineering, big data, and functional programming</a:t>
            </a:r>
            <a:r>
              <a:rPr lang="en-US" sz="1200">
                <a:solidFill>
                  <a:srgbClr val="000000"/>
                </a:solidFill>
              </a:rPr>
              <a:t>. A </a:t>
            </a:r>
            <a:r>
              <a:rPr lang="en-US" sz="1200" b="1">
                <a:solidFill>
                  <a:srgbClr val="000000"/>
                </a:solidFill>
              </a:rPr>
              <a:t>Google Summer of Code mentor &amp; Scala Center admin</a:t>
            </a:r>
            <a:r>
              <a:rPr lang="en-US" sz="1200">
                <a:solidFill>
                  <a:srgbClr val="000000"/>
                </a:solidFill>
              </a:rPr>
              <a:t>, she has contributed to </a:t>
            </a:r>
            <a:r>
              <a:rPr lang="en-US" sz="1200" b="1">
                <a:solidFill>
                  <a:srgbClr val="000000"/>
                </a:solidFill>
              </a:rPr>
              <a:t>Scala CLI and Scaladex</a:t>
            </a:r>
            <a:r>
              <a:rPr lang="en-US" sz="1200">
                <a:solidFill>
                  <a:srgbClr val="000000"/>
                </a:solidFill>
              </a:rPr>
              <a:t> and has spoken at </a:t>
            </a:r>
            <a:r>
              <a:rPr lang="en-US" sz="1200" b="1">
                <a:solidFill>
                  <a:srgbClr val="000000"/>
                </a:solidFill>
              </a:rPr>
              <a:t>global conferences</a:t>
            </a:r>
            <a:r>
              <a:rPr lang="en-US" sz="1200">
                <a:solidFill>
                  <a:srgbClr val="000000"/>
                </a:solidFill>
              </a:rPr>
              <a:t>.</a:t>
            </a:r>
            <a:br>
              <a:rPr lang="en-US" sz="1200">
                <a:solidFill>
                  <a:srgbClr val="000000"/>
                </a:solidFill>
              </a:rPr>
            </a:br>
            <a:r>
              <a:rPr lang="en-US" sz="1200" b="1">
                <a:solidFill>
                  <a:srgbClr val="000000"/>
                </a:solidFill>
              </a:rPr>
              <a:t>LinkedIn:</a:t>
            </a:r>
            <a:r>
              <a:rPr lang="en-US" sz="1200">
                <a:solidFill>
                  <a:srgbClr val="000000"/>
                </a:solidFill>
              </a:rPr>
              <a:t> https://www.linkedin.com/in/kannupriyakalra/</a:t>
            </a:r>
            <a:endParaRPr/>
          </a:p>
          <a:p>
            <a:pPr marL="0" lvl="0" indent="0" algn="l" rtl="0">
              <a:lnSpc>
                <a:spcPct val="90000"/>
              </a:lnSpc>
              <a:spcBef>
                <a:spcPts val="240"/>
              </a:spcBef>
              <a:spcAft>
                <a:spcPts val="0"/>
              </a:spcAft>
              <a:buClr>
                <a:schemeClr val="dk1"/>
              </a:buClr>
              <a:buSzPts val="1200"/>
              <a:buNone/>
            </a:pPr>
            <a:endParaRPr sz="12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p:nvPr/>
        </p:nvSpPr>
        <p:spPr>
          <a:xfrm>
            <a:off x="457200" y="457200"/>
            <a:ext cx="8229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Who We Are</a:t>
            </a:r>
            <a:endParaRPr sz="1400" b="0" i="0" u="none" strike="noStrike" cap="none">
              <a:solidFill>
                <a:srgbClr val="000000"/>
              </a:solidFill>
              <a:latin typeface="Arial"/>
              <a:ea typeface="Arial"/>
              <a:cs typeface="Arial"/>
              <a:sym typeface="Arial"/>
            </a:endParaRPr>
          </a:p>
        </p:txBody>
      </p:sp>
      <p:pic>
        <p:nvPicPr>
          <p:cNvPr id="129" name="Google Shape;129;p4" descr="placeholder_image_1_corporate.png"/>
          <p:cNvPicPr preferRelativeResize="0"/>
          <p:nvPr/>
        </p:nvPicPr>
        <p:blipFill rotWithShape="1">
          <a:blip r:embed="rId3">
            <a:alphaModFix/>
          </a:blip>
          <a:srcRect/>
          <a:stretch/>
        </p:blipFill>
        <p:spPr>
          <a:xfrm>
            <a:off x="914400" y="1371600"/>
            <a:ext cx="3200400" cy="2286000"/>
          </a:xfrm>
          <a:prstGeom prst="rect">
            <a:avLst/>
          </a:prstGeom>
          <a:noFill/>
          <a:ln>
            <a:noFill/>
          </a:ln>
        </p:spPr>
      </p:pic>
      <p:pic>
        <p:nvPicPr>
          <p:cNvPr id="130" name="Google Shape;130;p4" descr="placeholder_image_1_corporate.png"/>
          <p:cNvPicPr preferRelativeResize="0"/>
          <p:nvPr/>
        </p:nvPicPr>
        <p:blipFill rotWithShape="1">
          <a:blip r:embed="rId3">
            <a:alphaModFix/>
          </a:blip>
          <a:srcRect/>
          <a:stretch/>
        </p:blipFill>
        <p:spPr>
          <a:xfrm>
            <a:off x="5029200" y="1371600"/>
            <a:ext cx="3200400" cy="2286000"/>
          </a:xfrm>
          <a:prstGeom prst="rect">
            <a:avLst/>
          </a:prstGeom>
          <a:noFill/>
          <a:ln>
            <a:noFill/>
          </a:ln>
        </p:spPr>
      </p:pic>
      <p:sp>
        <p:nvSpPr>
          <p:cNvPr id="131" name="Google Shape;131;p4"/>
          <p:cNvSpPr txBox="1"/>
          <p:nvPr/>
        </p:nvSpPr>
        <p:spPr>
          <a:xfrm>
            <a:off x="914400" y="3657600"/>
            <a:ext cx="32004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Kannupriya Kalra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Original project creator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Background details here</a:t>
            </a:r>
            <a:endParaRPr sz="1400" b="0" i="0" u="none" strike="noStrike" cap="none">
              <a:solidFill>
                <a:srgbClr val="000000"/>
              </a:solidFill>
              <a:latin typeface="Arial"/>
              <a:ea typeface="Arial"/>
              <a:cs typeface="Arial"/>
              <a:sym typeface="Arial"/>
            </a:endParaRPr>
          </a:p>
        </p:txBody>
      </p:sp>
      <p:sp>
        <p:nvSpPr>
          <p:cNvPr id="132" name="Google Shape;132;p4"/>
          <p:cNvSpPr txBox="1"/>
          <p:nvPr/>
        </p:nvSpPr>
        <p:spPr>
          <a:xfrm>
            <a:off x="5029200" y="3657600"/>
            <a:ext cx="32004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Rory Graves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Original project creator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Background details here</a:t>
            </a:r>
            <a:endParaRPr sz="1400" b="0" i="0" u="none" strike="noStrike" cap="none">
              <a:solidFill>
                <a:srgbClr val="000000"/>
              </a:solidFill>
              <a:latin typeface="Arial"/>
              <a:ea typeface="Arial"/>
              <a:cs typeface="Arial"/>
              <a:sym typeface="Arial"/>
            </a:endParaRPr>
          </a:p>
        </p:txBody>
      </p:sp>
      <p:cxnSp>
        <p:nvCxnSpPr>
          <p:cNvPr id="133" name="Google Shape;133;p4"/>
          <p:cNvCxnSpPr/>
          <p:nvPr/>
        </p:nvCxnSpPr>
        <p:spPr>
          <a:xfrm>
            <a:off x="914400" y="5486400"/>
            <a:ext cx="7315200" cy="0"/>
          </a:xfrm>
          <a:prstGeom prst="straightConnector1">
            <a:avLst/>
          </a:prstGeom>
          <a:noFill/>
          <a:ln w="381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134" name="Google Shape;134;p4"/>
          <p:cNvSpPr/>
          <p:nvPr/>
        </p:nvSpPr>
        <p:spPr>
          <a:xfrm>
            <a:off x="1234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 name="Google Shape;135;p4"/>
          <p:cNvSpPr txBox="1"/>
          <p:nvPr/>
        </p:nvSpPr>
        <p:spPr>
          <a:xfrm>
            <a:off x="685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Jan 2025</a:t>
            </a:r>
            <a:endParaRPr sz="1400" b="0" i="0" u="none" strike="noStrike" cap="none">
              <a:solidFill>
                <a:srgbClr val="000000"/>
              </a:solidFill>
              <a:latin typeface="Arial"/>
              <a:ea typeface="Arial"/>
              <a:cs typeface="Arial"/>
              <a:sym typeface="Arial"/>
            </a:endParaRPr>
          </a:p>
        </p:txBody>
      </p:sp>
      <p:sp>
        <p:nvSpPr>
          <p:cNvPr id="136" name="Google Shape;136;p4"/>
          <p:cNvSpPr txBox="1"/>
          <p:nvPr/>
        </p:nvSpPr>
        <p:spPr>
          <a:xfrm>
            <a:off x="457200" y="5760720"/>
            <a:ext cx="18288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Project inception at London Open Source Hacknight</a:t>
            </a:r>
            <a:endParaRPr sz="1400" b="0" i="0" u="none" strike="noStrike" cap="none">
              <a:solidFill>
                <a:srgbClr val="000000"/>
              </a:solidFill>
              <a:latin typeface="Arial"/>
              <a:ea typeface="Arial"/>
              <a:cs typeface="Arial"/>
              <a:sym typeface="Arial"/>
            </a:endParaRPr>
          </a:p>
        </p:txBody>
      </p:sp>
      <p:sp>
        <p:nvSpPr>
          <p:cNvPr id="137" name="Google Shape;137;p4"/>
          <p:cNvSpPr/>
          <p:nvPr/>
        </p:nvSpPr>
        <p:spPr>
          <a:xfrm>
            <a:off x="3520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4"/>
          <p:cNvSpPr txBox="1"/>
          <p:nvPr/>
        </p:nvSpPr>
        <p:spPr>
          <a:xfrm>
            <a:off x="2971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Feb 2025</a:t>
            </a:r>
            <a:endParaRPr sz="1400" b="0" i="0" u="none" strike="noStrike" cap="none" dirty="0">
              <a:solidFill>
                <a:srgbClr val="000000"/>
              </a:solidFill>
              <a:latin typeface="Arial"/>
              <a:ea typeface="Arial"/>
              <a:cs typeface="Arial"/>
              <a:sym typeface="Arial"/>
            </a:endParaRPr>
          </a:p>
        </p:txBody>
      </p:sp>
      <p:sp>
        <p:nvSpPr>
          <p:cNvPr id="139" name="Google Shape;139;p4"/>
          <p:cNvSpPr txBox="1"/>
          <p:nvPr/>
        </p:nvSpPr>
        <p:spPr>
          <a:xfrm>
            <a:off x="2743200" y="5760720"/>
            <a:ext cx="1828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First release and public announcement in Bay Area Scala Conference</a:t>
            </a: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5806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4"/>
          <p:cNvSpPr txBox="1"/>
          <p:nvPr/>
        </p:nvSpPr>
        <p:spPr>
          <a:xfrm>
            <a:off x="5257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March 2025</a:t>
            </a:r>
            <a:endParaRPr sz="1400" b="0" i="0" u="none" strike="noStrike" cap="none" dirty="0">
              <a:solidFill>
                <a:srgbClr val="000000"/>
              </a:solidFill>
              <a:latin typeface="Arial"/>
              <a:ea typeface="Arial"/>
              <a:cs typeface="Arial"/>
              <a:sym typeface="Arial"/>
            </a:endParaRPr>
          </a:p>
        </p:txBody>
      </p:sp>
      <p:sp>
        <p:nvSpPr>
          <p:cNvPr id="142" name="Google Shape;142;p4"/>
          <p:cNvSpPr txBox="1"/>
          <p:nvPr/>
        </p:nvSpPr>
        <p:spPr>
          <a:xfrm>
            <a:off x="5029200" y="5760720"/>
            <a:ext cx="18288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Got funding from Google Summer of Code for 4 interns</a:t>
            </a:r>
            <a:endParaRPr sz="1400" b="0" i="0" u="none" strike="noStrike" cap="none">
              <a:solidFill>
                <a:srgbClr val="000000"/>
              </a:solidFill>
              <a:latin typeface="Arial"/>
              <a:ea typeface="Arial"/>
              <a:cs typeface="Arial"/>
              <a:sym typeface="Arial"/>
            </a:endParaRPr>
          </a:p>
        </p:txBody>
      </p:sp>
      <p:sp>
        <p:nvSpPr>
          <p:cNvPr id="143" name="Google Shape;143;p4"/>
          <p:cNvSpPr/>
          <p:nvPr/>
        </p:nvSpPr>
        <p:spPr>
          <a:xfrm>
            <a:off x="8092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4"/>
          <p:cNvSpPr txBox="1"/>
          <p:nvPr/>
        </p:nvSpPr>
        <p:spPr>
          <a:xfrm>
            <a:off x="7543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2025 Q2</a:t>
            </a:r>
            <a:endParaRPr sz="1400" b="0" i="0" u="none" strike="noStrike" cap="none" dirty="0">
              <a:solidFill>
                <a:srgbClr val="000000"/>
              </a:solidFill>
              <a:latin typeface="Arial"/>
              <a:ea typeface="Arial"/>
              <a:cs typeface="Arial"/>
              <a:sym typeface="Arial"/>
            </a:endParaRPr>
          </a:p>
        </p:txBody>
      </p:sp>
      <p:sp>
        <p:nvSpPr>
          <p:cNvPr id="145" name="Google Shape;145;p4"/>
          <p:cNvSpPr txBox="1"/>
          <p:nvPr/>
        </p:nvSpPr>
        <p:spPr>
          <a:xfrm>
            <a:off x="7315200" y="5760720"/>
            <a:ext cx="18288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Introduced it in various countries, worked on it with various OSS devs from India, Poland, USA, etc</a:t>
            </a:r>
            <a:endParaRPr sz="1400" b="0" i="0" u="none" strike="noStrike" cap="none">
              <a:solidFill>
                <a:srgbClr val="000000"/>
              </a:solidFill>
              <a:latin typeface="Arial"/>
              <a:ea typeface="Arial"/>
              <a:cs typeface="Arial"/>
              <a:sym typeface="Arial"/>
            </a:endParaRPr>
          </a:p>
        </p:txBody>
      </p:sp>
      <p:pic>
        <p:nvPicPr>
          <p:cNvPr id="146" name="Google Shape;146;p4" title="kannupriya_kalra_speakerHeadshot.jpg"/>
          <p:cNvPicPr preferRelativeResize="0"/>
          <p:nvPr/>
        </p:nvPicPr>
        <p:blipFill rotWithShape="1">
          <a:blip r:embed="rId4">
            <a:alphaModFix/>
          </a:blip>
          <a:srcRect l="17014" t="3689" r="31869" b="27318"/>
          <a:stretch/>
        </p:blipFill>
        <p:spPr>
          <a:xfrm>
            <a:off x="1508750" y="1486275"/>
            <a:ext cx="1371602" cy="1851274"/>
          </a:xfrm>
          <a:prstGeom prst="rect">
            <a:avLst/>
          </a:prstGeom>
          <a:noFill/>
          <a:ln>
            <a:noFill/>
          </a:ln>
        </p:spPr>
      </p:pic>
      <p:pic>
        <p:nvPicPr>
          <p:cNvPr id="147" name="Google Shape;147;p4" title="RoryGravesHeadshot.jpg"/>
          <p:cNvPicPr preferRelativeResize="0"/>
          <p:nvPr/>
        </p:nvPicPr>
        <p:blipFill rotWithShape="1">
          <a:blip r:embed="rId5">
            <a:alphaModFix/>
          </a:blip>
          <a:srcRect/>
          <a:stretch/>
        </p:blipFill>
        <p:spPr>
          <a:xfrm>
            <a:off x="5880375" y="1517613"/>
            <a:ext cx="1663425" cy="19939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750" fill="hold"/>
                                        <p:tgtEl>
                                          <p:spTgt spid="135"/>
                                        </p:tgtEl>
                                        <p:attrNameLst>
                                          <p:attrName>ppt_x</p:attrName>
                                        </p:attrNameLst>
                                      </p:cBhvr>
                                      <p:tavLst>
                                        <p:tav tm="0">
                                          <p:val>
                                            <p:strVal val="#ppt_x"/>
                                          </p:val>
                                        </p:tav>
                                        <p:tav tm="100000">
                                          <p:val>
                                            <p:strVal val="#ppt_x"/>
                                          </p:val>
                                        </p:tav>
                                      </p:tavLst>
                                    </p:anim>
                                    <p:anim calcmode="lin" valueType="num">
                                      <p:cBhvr additive="base">
                                        <p:cTn id="8" dur="75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4"/>
                                        </p:tgtEl>
                                        <p:attrNameLst>
                                          <p:attrName>style.visibility</p:attrName>
                                        </p:attrNameLst>
                                      </p:cBhvr>
                                      <p:to>
                                        <p:strVal val="visible"/>
                                      </p:to>
                                    </p:set>
                                    <p:anim calcmode="lin" valueType="num">
                                      <p:cBhvr additive="base">
                                        <p:cTn id="13" dur="750" fill="hold"/>
                                        <p:tgtEl>
                                          <p:spTgt spid="134"/>
                                        </p:tgtEl>
                                        <p:attrNameLst>
                                          <p:attrName>ppt_x</p:attrName>
                                        </p:attrNameLst>
                                      </p:cBhvr>
                                      <p:tavLst>
                                        <p:tav tm="0">
                                          <p:val>
                                            <p:strVal val="#ppt_x"/>
                                          </p:val>
                                        </p:tav>
                                        <p:tav tm="100000">
                                          <p:val>
                                            <p:strVal val="#ppt_x"/>
                                          </p:val>
                                        </p:tav>
                                      </p:tavLst>
                                    </p:anim>
                                    <p:anim calcmode="lin" valueType="num">
                                      <p:cBhvr additive="base">
                                        <p:cTn id="14" dur="75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anim calcmode="lin" valueType="num">
                                      <p:cBhvr additive="base">
                                        <p:cTn id="19" dur="750" fill="hold"/>
                                        <p:tgtEl>
                                          <p:spTgt spid="136"/>
                                        </p:tgtEl>
                                        <p:attrNameLst>
                                          <p:attrName>ppt_x</p:attrName>
                                        </p:attrNameLst>
                                      </p:cBhvr>
                                      <p:tavLst>
                                        <p:tav tm="0">
                                          <p:val>
                                            <p:strVal val="#ppt_x"/>
                                          </p:val>
                                        </p:tav>
                                        <p:tav tm="100000">
                                          <p:val>
                                            <p:strVal val="#ppt_x"/>
                                          </p:val>
                                        </p:tav>
                                      </p:tavLst>
                                    </p:anim>
                                    <p:anim calcmode="lin" valueType="num">
                                      <p:cBhvr additive="base">
                                        <p:cTn id="20" dur="750" fill="hold"/>
                                        <p:tgtEl>
                                          <p:spTgt spid="136"/>
                                        </p:tgtEl>
                                        <p:attrNameLst>
                                          <p:attrName>ppt_y</p:attrName>
                                        </p:attrNameLst>
                                      </p:cBhvr>
                                      <p:tavLst>
                                        <p:tav tm="0">
                                          <p:val>
                                            <p:strVal val="1+#ppt_h/2"/>
                                          </p:val>
                                        </p:tav>
                                        <p:tav tm="100000">
                                          <p:val>
                                            <p:strVal val="#ppt_y"/>
                                          </p:val>
                                        </p:tav>
                                      </p:tavLst>
                                    </p:anim>
                                  </p:childTnLst>
                                </p:cTn>
                              </p:par>
                            </p:childTnLst>
                          </p:cTn>
                        </p:par>
                        <p:par>
                          <p:cTn id="21" fill="hold">
                            <p:stCondLst>
                              <p:cond delay="750"/>
                            </p:stCondLst>
                            <p:childTnLst>
                              <p:par>
                                <p:cTn id="22" presetID="2" presetClass="entr" presetSubtype="4" fill="hold" grpId="0" nodeType="afterEffect">
                                  <p:stCondLst>
                                    <p:cond delay="0"/>
                                  </p:stCondLst>
                                  <p:childTnLst>
                                    <p:set>
                                      <p:cBhvr>
                                        <p:cTn id="23" dur="1" fill="hold">
                                          <p:stCondLst>
                                            <p:cond delay="0"/>
                                          </p:stCondLst>
                                        </p:cTn>
                                        <p:tgtEl>
                                          <p:spTgt spid="138"/>
                                        </p:tgtEl>
                                        <p:attrNameLst>
                                          <p:attrName>style.visibility</p:attrName>
                                        </p:attrNameLst>
                                      </p:cBhvr>
                                      <p:to>
                                        <p:strVal val="visible"/>
                                      </p:to>
                                    </p:set>
                                    <p:anim calcmode="lin" valueType="num">
                                      <p:cBhvr additive="base">
                                        <p:cTn id="24" dur="500" fill="hold"/>
                                        <p:tgtEl>
                                          <p:spTgt spid="138"/>
                                        </p:tgtEl>
                                        <p:attrNameLst>
                                          <p:attrName>ppt_x</p:attrName>
                                        </p:attrNameLst>
                                      </p:cBhvr>
                                      <p:tavLst>
                                        <p:tav tm="0">
                                          <p:val>
                                            <p:strVal val="#ppt_x"/>
                                          </p:val>
                                        </p:tav>
                                        <p:tav tm="100000">
                                          <p:val>
                                            <p:strVal val="#ppt_x"/>
                                          </p:val>
                                        </p:tav>
                                      </p:tavLst>
                                    </p:anim>
                                    <p:anim calcmode="lin" valueType="num">
                                      <p:cBhvr additive="base">
                                        <p:cTn id="25" dur="500" fill="hold"/>
                                        <p:tgtEl>
                                          <p:spTgt spid="138"/>
                                        </p:tgtEl>
                                        <p:attrNameLst>
                                          <p:attrName>ppt_y</p:attrName>
                                        </p:attrNameLst>
                                      </p:cBhvr>
                                      <p:tavLst>
                                        <p:tav tm="0">
                                          <p:val>
                                            <p:strVal val="1+#ppt_h/2"/>
                                          </p:val>
                                        </p:tav>
                                        <p:tav tm="100000">
                                          <p:val>
                                            <p:strVal val="#ppt_y"/>
                                          </p:val>
                                        </p:tav>
                                      </p:tavLst>
                                    </p:anim>
                                  </p:childTnLst>
                                </p:cTn>
                              </p:par>
                            </p:childTnLst>
                          </p:cTn>
                        </p:par>
                        <p:par>
                          <p:cTn id="26" fill="hold">
                            <p:stCondLst>
                              <p:cond delay="1250"/>
                            </p:stCondLst>
                            <p:childTnLst>
                              <p:par>
                                <p:cTn id="27" presetID="2" presetClass="entr" presetSubtype="4"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 calcmode="lin" valueType="num">
                                      <p:cBhvr additive="base">
                                        <p:cTn id="29" dur="500" fill="hold"/>
                                        <p:tgtEl>
                                          <p:spTgt spid="137"/>
                                        </p:tgtEl>
                                        <p:attrNameLst>
                                          <p:attrName>ppt_x</p:attrName>
                                        </p:attrNameLst>
                                      </p:cBhvr>
                                      <p:tavLst>
                                        <p:tav tm="0">
                                          <p:val>
                                            <p:strVal val="#ppt_x"/>
                                          </p:val>
                                        </p:tav>
                                        <p:tav tm="100000">
                                          <p:val>
                                            <p:strVal val="#ppt_x"/>
                                          </p:val>
                                        </p:tav>
                                      </p:tavLst>
                                    </p:anim>
                                    <p:anim calcmode="lin" valueType="num">
                                      <p:cBhvr additive="base">
                                        <p:cTn id="30" dur="500" fill="hold"/>
                                        <p:tgtEl>
                                          <p:spTgt spid="137"/>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2" presetClass="entr" presetSubtype="4" fill="hold" grpId="0" nodeType="after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ppt_x"/>
                                          </p:val>
                                        </p:tav>
                                        <p:tav tm="100000">
                                          <p:val>
                                            <p:strVal val="#ppt_x"/>
                                          </p:val>
                                        </p:tav>
                                      </p:tavLst>
                                    </p:anim>
                                    <p:anim calcmode="lin" valueType="num">
                                      <p:cBhvr additive="base">
                                        <p:cTn id="3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1"/>
                                        </p:tgtEl>
                                        <p:attrNameLst>
                                          <p:attrName>style.visibility</p:attrName>
                                        </p:attrNameLst>
                                      </p:cBhvr>
                                      <p:to>
                                        <p:strVal val="visible"/>
                                      </p:to>
                                    </p:set>
                                    <p:anim calcmode="lin" valueType="num">
                                      <p:cBhvr additive="base">
                                        <p:cTn id="40" dur="500" fill="hold"/>
                                        <p:tgtEl>
                                          <p:spTgt spid="141"/>
                                        </p:tgtEl>
                                        <p:attrNameLst>
                                          <p:attrName>ppt_x</p:attrName>
                                        </p:attrNameLst>
                                      </p:cBhvr>
                                      <p:tavLst>
                                        <p:tav tm="0">
                                          <p:val>
                                            <p:strVal val="#ppt_x"/>
                                          </p:val>
                                        </p:tav>
                                        <p:tav tm="100000">
                                          <p:val>
                                            <p:strVal val="#ppt_x"/>
                                          </p:val>
                                        </p:tav>
                                      </p:tavLst>
                                    </p:anim>
                                    <p:anim calcmode="lin" valueType="num">
                                      <p:cBhvr additive="base">
                                        <p:cTn id="41" dur="500" fill="hold"/>
                                        <p:tgtEl>
                                          <p:spTgt spid="14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40"/>
                                        </p:tgtEl>
                                        <p:attrNameLst>
                                          <p:attrName>style.visibility</p:attrName>
                                        </p:attrNameLst>
                                      </p:cBhvr>
                                      <p:to>
                                        <p:strVal val="visible"/>
                                      </p:to>
                                    </p:set>
                                    <p:anim calcmode="lin" valueType="num">
                                      <p:cBhvr additive="base">
                                        <p:cTn id="44" dur="500" fill="hold"/>
                                        <p:tgtEl>
                                          <p:spTgt spid="140"/>
                                        </p:tgtEl>
                                        <p:attrNameLst>
                                          <p:attrName>ppt_x</p:attrName>
                                        </p:attrNameLst>
                                      </p:cBhvr>
                                      <p:tavLst>
                                        <p:tav tm="0">
                                          <p:val>
                                            <p:strVal val="#ppt_x"/>
                                          </p:val>
                                        </p:tav>
                                        <p:tav tm="100000">
                                          <p:val>
                                            <p:strVal val="#ppt_x"/>
                                          </p:val>
                                        </p:tav>
                                      </p:tavLst>
                                    </p:anim>
                                    <p:anim calcmode="lin" valueType="num">
                                      <p:cBhvr additive="base">
                                        <p:cTn id="45" dur="500" fill="hold"/>
                                        <p:tgtEl>
                                          <p:spTgt spid="14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42"/>
                                        </p:tgtEl>
                                        <p:attrNameLst>
                                          <p:attrName>style.visibility</p:attrName>
                                        </p:attrNameLst>
                                      </p:cBhvr>
                                      <p:to>
                                        <p:strVal val="visible"/>
                                      </p:to>
                                    </p:set>
                                    <p:anim calcmode="lin" valueType="num">
                                      <p:cBhvr additive="base">
                                        <p:cTn id="48" dur="500" fill="hold"/>
                                        <p:tgtEl>
                                          <p:spTgt spid="142"/>
                                        </p:tgtEl>
                                        <p:attrNameLst>
                                          <p:attrName>ppt_x</p:attrName>
                                        </p:attrNameLst>
                                      </p:cBhvr>
                                      <p:tavLst>
                                        <p:tav tm="0">
                                          <p:val>
                                            <p:strVal val="#ppt_x"/>
                                          </p:val>
                                        </p:tav>
                                        <p:tav tm="100000">
                                          <p:val>
                                            <p:strVal val="#ppt_x"/>
                                          </p:val>
                                        </p:tav>
                                      </p:tavLst>
                                    </p:anim>
                                    <p:anim calcmode="lin" valueType="num">
                                      <p:cBhvr additive="base">
                                        <p:cTn id="49"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ppt_x"/>
                                          </p:val>
                                        </p:tav>
                                        <p:tav tm="100000">
                                          <p:val>
                                            <p:strVal val="#ppt_x"/>
                                          </p:val>
                                        </p:tav>
                                      </p:tavLst>
                                    </p:anim>
                                    <p:anim calcmode="lin" valueType="num">
                                      <p:cBhvr additive="base">
                                        <p:cTn id="55" dur="500" fill="hold"/>
                                        <p:tgtEl>
                                          <p:spTgt spid="14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43"/>
                                        </p:tgtEl>
                                        <p:attrNameLst>
                                          <p:attrName>style.visibility</p:attrName>
                                        </p:attrNameLst>
                                      </p:cBhvr>
                                      <p:to>
                                        <p:strVal val="visible"/>
                                      </p:to>
                                    </p:set>
                                    <p:anim calcmode="lin" valueType="num">
                                      <p:cBhvr additive="base">
                                        <p:cTn id="58" dur="500" fill="hold"/>
                                        <p:tgtEl>
                                          <p:spTgt spid="143"/>
                                        </p:tgtEl>
                                        <p:attrNameLst>
                                          <p:attrName>ppt_x</p:attrName>
                                        </p:attrNameLst>
                                      </p:cBhvr>
                                      <p:tavLst>
                                        <p:tav tm="0">
                                          <p:val>
                                            <p:strVal val="#ppt_x"/>
                                          </p:val>
                                        </p:tav>
                                        <p:tav tm="100000">
                                          <p:val>
                                            <p:strVal val="#ppt_x"/>
                                          </p:val>
                                        </p:tav>
                                      </p:tavLst>
                                    </p:anim>
                                    <p:anim calcmode="lin" valueType="num">
                                      <p:cBhvr additive="base">
                                        <p:cTn id="59" dur="500" fill="hold"/>
                                        <p:tgtEl>
                                          <p:spTgt spid="14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45"/>
                                        </p:tgtEl>
                                        <p:attrNameLst>
                                          <p:attrName>style.visibility</p:attrName>
                                        </p:attrNameLst>
                                      </p:cBhvr>
                                      <p:to>
                                        <p:strVal val="visible"/>
                                      </p:to>
                                    </p:set>
                                    <p:anim calcmode="lin" valueType="num">
                                      <p:cBhvr additive="base">
                                        <p:cTn id="62" dur="500" fill="hold"/>
                                        <p:tgtEl>
                                          <p:spTgt spid="145"/>
                                        </p:tgtEl>
                                        <p:attrNameLst>
                                          <p:attrName>ppt_x</p:attrName>
                                        </p:attrNameLst>
                                      </p:cBhvr>
                                      <p:tavLst>
                                        <p:tav tm="0">
                                          <p:val>
                                            <p:strVal val="#ppt_x"/>
                                          </p:val>
                                        </p:tav>
                                        <p:tav tm="100000">
                                          <p:val>
                                            <p:strVal val="#ppt_x"/>
                                          </p:val>
                                        </p:tav>
                                      </p:tavLst>
                                    </p:anim>
                                    <p:anim calcmode="lin" valueType="num">
                                      <p:cBhvr additive="base">
                                        <p:cTn id="63"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p:bldP spid="136" grpId="0"/>
      <p:bldP spid="137" grpId="0" animBg="1"/>
      <p:bldP spid="138" grpId="0"/>
      <p:bldP spid="139" grpId="0"/>
      <p:bldP spid="140" grpId="0" animBg="1"/>
      <p:bldP spid="141" grpId="0"/>
      <p:bldP spid="142" grpId="0"/>
      <p:bldP spid="143" grpId="0" animBg="1"/>
      <p:bldP spid="144" grpId="0"/>
      <p:bldP spid="14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g3747011ec70_1_184"/>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g3747011ec70_1_184"/>
          <p:cNvSpPr/>
          <p:nvPr/>
        </p:nvSpPr>
        <p:spPr>
          <a:xfrm flipH="1">
            <a:off x="0" y="0"/>
            <a:ext cx="9144000" cy="1575900"/>
          </a:xfrm>
          <a:prstGeom prst="rect">
            <a:avLst/>
          </a:prstGeom>
          <a:gradFill>
            <a:gsLst>
              <a:gs pos="0">
                <a:srgbClr val="000000">
                  <a:alpha val="94509"/>
                </a:srgbClr>
              </a:gs>
              <a:gs pos="100000">
                <a:srgbClr val="366092"/>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g3747011ec70_1_184"/>
          <p:cNvSpPr/>
          <p:nvPr/>
        </p:nvSpPr>
        <p:spPr>
          <a:xfrm rot="10800000" flipH="1">
            <a:off x="6096642" y="-88"/>
            <a:ext cx="3047400" cy="1576500"/>
          </a:xfrm>
          <a:prstGeom prst="rect">
            <a:avLst/>
          </a:prstGeom>
          <a:gradFill>
            <a:gsLst>
              <a:gs pos="0">
                <a:srgbClr val="244061">
                  <a:alpha val="66666"/>
                </a:srgbClr>
              </a:gs>
              <a:gs pos="19000">
                <a:srgbClr val="244061">
                  <a:alpha val="66666"/>
                </a:srgbClr>
              </a:gs>
              <a:gs pos="100000">
                <a:srgbClr val="4F81BD">
                  <a:alpha val="77647"/>
                </a:srgbClr>
              </a:gs>
            </a:gsLst>
            <a:lin ang="1920016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g3747011ec70_1_184"/>
          <p:cNvSpPr/>
          <p:nvPr/>
        </p:nvSpPr>
        <p:spPr>
          <a:xfrm rot="5400000">
            <a:off x="3783751" y="-3783750"/>
            <a:ext cx="1576500" cy="9144000"/>
          </a:xfrm>
          <a:prstGeom prst="rect">
            <a:avLst/>
          </a:prstGeom>
          <a:gradFill>
            <a:gsLst>
              <a:gs pos="0">
                <a:srgbClr val="4F81BD">
                  <a:alpha val="0"/>
                </a:srgbClr>
              </a:gs>
              <a:gs pos="23000">
                <a:srgbClr val="4F81BD">
                  <a:alpha val="0"/>
                </a:srgbClr>
              </a:gs>
              <a:gs pos="99000">
                <a:srgbClr val="000000">
                  <a:alpha val="72549"/>
                </a:srgbClr>
              </a:gs>
              <a:gs pos="100000">
                <a:srgbClr val="000000">
                  <a:alpha val="72549"/>
                </a:srgbClr>
              </a:gs>
            </a:gsLst>
            <a:lin ang="203999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g3747011ec70_1_184"/>
          <p:cNvSpPr txBox="1">
            <a:spLocks noGrp="1"/>
          </p:cNvSpPr>
          <p:nvPr>
            <p:ph type="title"/>
          </p:nvPr>
        </p:nvSpPr>
        <p:spPr>
          <a:xfrm>
            <a:off x="1028697" y="348865"/>
            <a:ext cx="7533000" cy="877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3500"/>
              <a:buFont typeface="Calibri"/>
              <a:buNone/>
            </a:pPr>
            <a:r>
              <a:rPr lang="en-US" sz="3500">
                <a:solidFill>
                  <a:srgbClr val="FFFFFF"/>
                </a:solidFill>
              </a:rPr>
              <a:t>LLM4S – Bringing AI to Scala</a:t>
            </a:r>
            <a:endParaRPr/>
          </a:p>
        </p:txBody>
      </p:sp>
      <p:grpSp>
        <p:nvGrpSpPr>
          <p:cNvPr id="157" name="Google Shape;157;g3747011ec70_1_184"/>
          <p:cNvGrpSpPr/>
          <p:nvPr/>
        </p:nvGrpSpPr>
        <p:grpSpPr>
          <a:xfrm>
            <a:off x="1001631" y="2112790"/>
            <a:ext cx="7158560" cy="4192270"/>
            <a:chOff x="518589" y="211"/>
            <a:chExt cx="7158560" cy="4192270"/>
          </a:xfrm>
        </p:grpSpPr>
        <p:sp>
          <p:nvSpPr>
            <p:cNvPr id="158" name="Google Shape;158;g3747011ec70_1_184"/>
            <p:cNvSpPr/>
            <p:nvPr/>
          </p:nvSpPr>
          <p:spPr>
            <a:xfrm>
              <a:off x="827085" y="211"/>
              <a:ext cx="965100" cy="965100"/>
            </a:xfrm>
            <a:prstGeom prst="ellipse">
              <a:avLst/>
            </a:prstGeom>
            <a:solidFill>
              <a:srgbClr val="BF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3747011ec70_1_184"/>
            <p:cNvSpPr/>
            <p:nvPr/>
          </p:nvSpPr>
          <p:spPr>
            <a:xfrm>
              <a:off x="1032749" y="205875"/>
              <a:ext cx="553800" cy="5538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3747011ec70_1_184"/>
            <p:cNvSpPr/>
            <p:nvPr/>
          </p:nvSpPr>
          <p:spPr>
            <a:xfrm>
              <a:off x="518589"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3747011ec70_1_184"/>
            <p:cNvSpPr txBox="1"/>
            <p:nvPr/>
          </p:nvSpPr>
          <p:spPr>
            <a:xfrm>
              <a:off x="518589"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WHAT IS LLM4S?</a:t>
              </a:r>
              <a:endParaRPr sz="1400" b="0" i="0" u="none" strike="noStrike" cap="none">
                <a:solidFill>
                  <a:srgbClr val="000000"/>
                </a:solidFill>
                <a:latin typeface="Arial"/>
                <a:ea typeface="Arial"/>
                <a:cs typeface="Arial"/>
                <a:sym typeface="Arial"/>
              </a:endParaRPr>
            </a:p>
          </p:txBody>
        </p:sp>
        <p:sp>
          <p:nvSpPr>
            <p:cNvPr id="162" name="Google Shape;162;g3747011ec70_1_184"/>
            <p:cNvSpPr/>
            <p:nvPr/>
          </p:nvSpPr>
          <p:spPr>
            <a:xfrm>
              <a:off x="2685972" y="211"/>
              <a:ext cx="965100" cy="965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3747011ec70_1_184"/>
            <p:cNvSpPr/>
            <p:nvPr/>
          </p:nvSpPr>
          <p:spPr>
            <a:xfrm>
              <a:off x="2891636" y="205875"/>
              <a:ext cx="553800" cy="5538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3747011ec70_1_184"/>
            <p:cNvSpPr/>
            <p:nvPr/>
          </p:nvSpPr>
          <p:spPr>
            <a:xfrm>
              <a:off x="2377476"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3747011ec70_1_184"/>
            <p:cNvSpPr txBox="1"/>
            <p:nvPr/>
          </p:nvSpPr>
          <p:spPr>
            <a:xfrm>
              <a:off x="2377476"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HOW IT ENHANCES STRUCTURED, TYPE-SAFE AI DEVELOPMENT</a:t>
              </a:r>
              <a:endParaRPr sz="1400" b="0" i="0" u="none" strike="noStrike" cap="none">
                <a:solidFill>
                  <a:srgbClr val="000000"/>
                </a:solidFill>
                <a:latin typeface="Arial"/>
                <a:ea typeface="Arial"/>
                <a:cs typeface="Arial"/>
                <a:sym typeface="Arial"/>
              </a:endParaRPr>
            </a:p>
          </p:txBody>
        </p:sp>
        <p:sp>
          <p:nvSpPr>
            <p:cNvPr id="166" name="Google Shape;166;g3747011ec70_1_184"/>
            <p:cNvSpPr/>
            <p:nvPr/>
          </p:nvSpPr>
          <p:spPr>
            <a:xfrm>
              <a:off x="4544859" y="211"/>
              <a:ext cx="965100" cy="9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3747011ec70_1_184"/>
            <p:cNvSpPr/>
            <p:nvPr/>
          </p:nvSpPr>
          <p:spPr>
            <a:xfrm>
              <a:off x="4750523" y="205875"/>
              <a:ext cx="553800" cy="5538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3747011ec70_1_184"/>
            <p:cNvSpPr/>
            <p:nvPr/>
          </p:nvSpPr>
          <p:spPr>
            <a:xfrm>
              <a:off x="4236363"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3747011ec70_1_184"/>
            <p:cNvSpPr txBox="1"/>
            <p:nvPr/>
          </p:nvSpPr>
          <p:spPr>
            <a:xfrm>
              <a:off x="4236363"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CURRENT STATUS &amp; ROADMAP</a:t>
              </a:r>
              <a:endParaRPr sz="1400" b="0" i="0" u="none" strike="noStrike" cap="none">
                <a:solidFill>
                  <a:srgbClr val="000000"/>
                </a:solidFill>
                <a:latin typeface="Arial"/>
                <a:ea typeface="Arial"/>
                <a:cs typeface="Arial"/>
                <a:sym typeface="Arial"/>
              </a:endParaRPr>
            </a:p>
          </p:txBody>
        </p:sp>
        <p:sp>
          <p:nvSpPr>
            <p:cNvPr id="170" name="Google Shape;170;g3747011ec70_1_184"/>
            <p:cNvSpPr/>
            <p:nvPr/>
          </p:nvSpPr>
          <p:spPr>
            <a:xfrm>
              <a:off x="6403746" y="211"/>
              <a:ext cx="965100" cy="965100"/>
            </a:xfrm>
            <a:prstGeom prst="ellipse">
              <a:avLst/>
            </a:prstGeom>
            <a:solidFill>
              <a:srgbClr val="49AC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3747011ec70_1_184"/>
            <p:cNvSpPr/>
            <p:nvPr/>
          </p:nvSpPr>
          <p:spPr>
            <a:xfrm>
              <a:off x="6609410" y="205875"/>
              <a:ext cx="553800" cy="5538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3747011ec70_1_184"/>
            <p:cNvSpPr/>
            <p:nvPr/>
          </p:nvSpPr>
          <p:spPr>
            <a:xfrm>
              <a:off x="6095249"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3747011ec70_1_184"/>
            <p:cNvSpPr txBox="1"/>
            <p:nvPr/>
          </p:nvSpPr>
          <p:spPr>
            <a:xfrm>
              <a:off x="6095249"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ROBUST TOOL CALLING</a:t>
              </a:r>
              <a:endParaRPr sz="1400" b="0" i="0" u="none" strike="noStrike" cap="none">
                <a:solidFill>
                  <a:srgbClr val="000000"/>
                </a:solidFill>
                <a:latin typeface="Arial"/>
                <a:ea typeface="Arial"/>
                <a:cs typeface="Arial"/>
                <a:sym typeface="Arial"/>
              </a:endParaRPr>
            </a:p>
          </p:txBody>
        </p:sp>
        <p:sp>
          <p:nvSpPr>
            <p:cNvPr id="174" name="Google Shape;174;g3747011ec70_1_184"/>
            <p:cNvSpPr/>
            <p:nvPr/>
          </p:nvSpPr>
          <p:spPr>
            <a:xfrm>
              <a:off x="2685972" y="2294156"/>
              <a:ext cx="965100" cy="965100"/>
            </a:xfrm>
            <a:prstGeom prst="ellipse">
              <a:avLst/>
            </a:prstGeom>
            <a:solidFill>
              <a:srgbClr val="F795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3747011ec70_1_184"/>
            <p:cNvSpPr/>
            <p:nvPr/>
          </p:nvSpPr>
          <p:spPr>
            <a:xfrm>
              <a:off x="2891636" y="2499820"/>
              <a:ext cx="553800" cy="55380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3747011ec70_1_184"/>
            <p:cNvSpPr/>
            <p:nvPr/>
          </p:nvSpPr>
          <p:spPr>
            <a:xfrm>
              <a:off x="2377476" y="3559781"/>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3747011ec70_1_184"/>
            <p:cNvSpPr txBox="1"/>
            <p:nvPr/>
          </p:nvSpPr>
          <p:spPr>
            <a:xfrm>
              <a:off x="2377476" y="3559781"/>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MULTI-STEP WORKFLOWS</a:t>
              </a:r>
              <a:endParaRPr sz="1400" b="0" i="0" u="none" strike="noStrike" cap="none">
                <a:solidFill>
                  <a:srgbClr val="000000"/>
                </a:solidFill>
                <a:latin typeface="Arial"/>
                <a:ea typeface="Arial"/>
                <a:cs typeface="Arial"/>
                <a:sym typeface="Arial"/>
              </a:endParaRPr>
            </a:p>
          </p:txBody>
        </p:sp>
        <p:sp>
          <p:nvSpPr>
            <p:cNvPr id="178" name="Google Shape;178;g3747011ec70_1_184"/>
            <p:cNvSpPr/>
            <p:nvPr/>
          </p:nvSpPr>
          <p:spPr>
            <a:xfrm>
              <a:off x="4544859" y="2294156"/>
              <a:ext cx="965100" cy="965100"/>
            </a:xfrm>
            <a:prstGeom prst="ellipse">
              <a:avLst/>
            </a:prstGeom>
            <a:solidFill>
              <a:srgbClr val="BF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3747011ec70_1_184"/>
            <p:cNvSpPr/>
            <p:nvPr/>
          </p:nvSpPr>
          <p:spPr>
            <a:xfrm>
              <a:off x="4750523" y="2499820"/>
              <a:ext cx="553800" cy="55380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g3747011ec70_1_184"/>
            <p:cNvSpPr/>
            <p:nvPr/>
          </p:nvSpPr>
          <p:spPr>
            <a:xfrm>
              <a:off x="4236363" y="3559781"/>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3747011ec70_1_184"/>
            <p:cNvSpPr txBox="1"/>
            <p:nvPr/>
          </p:nvSpPr>
          <p:spPr>
            <a:xfrm>
              <a:off x="4236363" y="3559781"/>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AGENTIC PROGRAMMING</a:t>
              </a:r>
              <a:endParaRPr sz="1400" b="0" i="0" u="none" strike="noStrike" cap="none">
                <a:solidFill>
                  <a:srgbClr val="000000"/>
                </a:solidFill>
                <a:latin typeface="Arial"/>
                <a:ea typeface="Arial"/>
                <a:cs typeface="Arial"/>
                <a:sym typeface="Arial"/>
              </a:endParaRPr>
            </a:p>
          </p:txBody>
        </p:sp>
      </p:grpSp>
      <p:pic>
        <p:nvPicPr>
          <p:cNvPr id="182" name="Google Shape;182;g3747011ec70_1_184" title="llm4s_logo.png"/>
          <p:cNvPicPr preferRelativeResize="0"/>
          <p:nvPr/>
        </p:nvPicPr>
        <p:blipFill>
          <a:blip r:embed="rId9">
            <a:alphaModFix/>
          </a:blip>
          <a:stretch>
            <a:fillRect/>
          </a:stretch>
        </p:blipFill>
        <p:spPr>
          <a:xfrm>
            <a:off x="7448050" y="203250"/>
            <a:ext cx="1569776" cy="116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down)">
                                      <p:cBhvr>
                                        <p:cTn id="7" dur="580">
                                          <p:stCondLst>
                                            <p:cond delay="0"/>
                                          </p:stCondLst>
                                        </p:cTn>
                                        <p:tgtEl>
                                          <p:spTgt spid="157"/>
                                        </p:tgtEl>
                                      </p:cBhvr>
                                    </p:animEffect>
                                    <p:anim calcmode="lin" valueType="num">
                                      <p:cBhvr>
                                        <p:cTn id="8" dur="1822" tmFilter="0,0; 0.14,0.36; 0.43,0.73; 0.71,0.91; 1.0,1.0">
                                          <p:stCondLst>
                                            <p:cond delay="0"/>
                                          </p:stCondLst>
                                        </p:cTn>
                                        <p:tgtEl>
                                          <p:spTgt spid="15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7"/>
                                        </p:tgtEl>
                                        <p:attrNameLst>
                                          <p:attrName>ppt_y</p:attrName>
                                        </p:attrNameLst>
                                      </p:cBhvr>
                                      <p:tavLst>
                                        <p:tav tm="0" fmla="#ppt_y-sin(pi*$)/81">
                                          <p:val>
                                            <p:fltVal val="0"/>
                                          </p:val>
                                        </p:tav>
                                        <p:tav tm="100000">
                                          <p:val>
                                            <p:fltVal val="1"/>
                                          </p:val>
                                        </p:tav>
                                      </p:tavLst>
                                    </p:anim>
                                    <p:animScale>
                                      <p:cBhvr>
                                        <p:cTn id="13" dur="26">
                                          <p:stCondLst>
                                            <p:cond delay="650"/>
                                          </p:stCondLst>
                                        </p:cTn>
                                        <p:tgtEl>
                                          <p:spTgt spid="157"/>
                                        </p:tgtEl>
                                      </p:cBhvr>
                                      <p:to x="100000" y="60000"/>
                                    </p:animScale>
                                    <p:animScale>
                                      <p:cBhvr>
                                        <p:cTn id="14" dur="166" decel="50000">
                                          <p:stCondLst>
                                            <p:cond delay="676"/>
                                          </p:stCondLst>
                                        </p:cTn>
                                        <p:tgtEl>
                                          <p:spTgt spid="157"/>
                                        </p:tgtEl>
                                      </p:cBhvr>
                                      <p:to x="100000" y="100000"/>
                                    </p:animScale>
                                    <p:animScale>
                                      <p:cBhvr>
                                        <p:cTn id="15" dur="26">
                                          <p:stCondLst>
                                            <p:cond delay="1312"/>
                                          </p:stCondLst>
                                        </p:cTn>
                                        <p:tgtEl>
                                          <p:spTgt spid="157"/>
                                        </p:tgtEl>
                                      </p:cBhvr>
                                      <p:to x="100000" y="80000"/>
                                    </p:animScale>
                                    <p:animScale>
                                      <p:cBhvr>
                                        <p:cTn id="16" dur="166" decel="50000">
                                          <p:stCondLst>
                                            <p:cond delay="1338"/>
                                          </p:stCondLst>
                                        </p:cTn>
                                        <p:tgtEl>
                                          <p:spTgt spid="157"/>
                                        </p:tgtEl>
                                      </p:cBhvr>
                                      <p:to x="100000" y="100000"/>
                                    </p:animScale>
                                    <p:animScale>
                                      <p:cBhvr>
                                        <p:cTn id="17" dur="26">
                                          <p:stCondLst>
                                            <p:cond delay="1642"/>
                                          </p:stCondLst>
                                        </p:cTn>
                                        <p:tgtEl>
                                          <p:spTgt spid="157"/>
                                        </p:tgtEl>
                                      </p:cBhvr>
                                      <p:to x="100000" y="90000"/>
                                    </p:animScale>
                                    <p:animScale>
                                      <p:cBhvr>
                                        <p:cTn id="18" dur="166" decel="50000">
                                          <p:stCondLst>
                                            <p:cond delay="1668"/>
                                          </p:stCondLst>
                                        </p:cTn>
                                        <p:tgtEl>
                                          <p:spTgt spid="157"/>
                                        </p:tgtEl>
                                      </p:cBhvr>
                                      <p:to x="100000" y="100000"/>
                                    </p:animScale>
                                    <p:animScale>
                                      <p:cBhvr>
                                        <p:cTn id="19" dur="26">
                                          <p:stCondLst>
                                            <p:cond delay="1808"/>
                                          </p:stCondLst>
                                        </p:cTn>
                                        <p:tgtEl>
                                          <p:spTgt spid="157"/>
                                        </p:tgtEl>
                                      </p:cBhvr>
                                      <p:to x="100000" y="95000"/>
                                    </p:animScale>
                                    <p:animScale>
                                      <p:cBhvr>
                                        <p:cTn id="20" dur="166" decel="50000">
                                          <p:stCondLst>
                                            <p:cond delay="1834"/>
                                          </p:stCondLst>
                                        </p:cTn>
                                        <p:tgtEl>
                                          <p:spTgt spid="1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7"/>
        <p:cNvGrpSpPr/>
        <p:nvPr/>
      </p:nvGrpSpPr>
      <p:grpSpPr>
        <a:xfrm>
          <a:off x="0" y="0"/>
          <a:ext cx="0" cy="0"/>
          <a:chOff x="0" y="0"/>
          <a:chExt cx="0" cy="0"/>
        </a:xfrm>
      </p:grpSpPr>
      <p:sp>
        <p:nvSpPr>
          <p:cNvPr id="194" name="Rectangle 1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Google Shape;188;p5"/>
          <p:cNvSpPr txBox="1"/>
          <p:nvPr/>
        </p:nvSpPr>
        <p:spPr>
          <a:xfrm>
            <a:off x="417399" y="643467"/>
            <a:ext cx="8408193" cy="744836"/>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buClr>
                <a:srgbClr val="000000"/>
              </a:buClr>
              <a:buSzPts val="3200"/>
            </a:pPr>
            <a:r>
              <a:rPr lang="en-US" sz="2800" b="1" i="0" u="none" strike="noStrike" kern="1200" cap="none">
                <a:solidFill>
                  <a:schemeClr val="bg1"/>
                </a:solidFill>
                <a:latin typeface="+mj-lt"/>
                <a:ea typeface="+mj-ea"/>
                <a:cs typeface="+mj-cs"/>
                <a:sym typeface="Calibri"/>
              </a:rPr>
              <a:t>The LLM4S Story</a:t>
            </a:r>
            <a:endParaRPr lang="en-US" sz="2800" b="0" i="0" u="none" strike="noStrike" kern="1200" cap="none">
              <a:solidFill>
                <a:schemeClr val="bg1"/>
              </a:solidFill>
              <a:latin typeface="+mj-lt"/>
              <a:ea typeface="+mj-ea"/>
              <a:cs typeface="+mj-cs"/>
              <a:sym typeface="Arial"/>
            </a:endParaRPr>
          </a:p>
        </p:txBody>
      </p:sp>
      <p:graphicFrame>
        <p:nvGraphicFramePr>
          <p:cNvPr id="189" name="Google Shape;189;p5"/>
          <p:cNvGraphicFramePr/>
          <p:nvPr>
            <p:extLst>
              <p:ext uri="{D42A27DB-BD31-4B8C-83A1-F6EECF244321}">
                <p14:modId xmlns:p14="http://schemas.microsoft.com/office/powerpoint/2010/main" val="2641661935"/>
              </p:ext>
            </p:extLst>
          </p:nvPr>
        </p:nvGraphicFramePr>
        <p:xfrm>
          <a:off x="482600" y="1675227"/>
          <a:ext cx="8178799" cy="4394199"/>
        </p:xfrm>
        <a:graphic>
          <a:graphicData uri="http://schemas.openxmlformats.org/drawingml/2006/chart">
            <c:chart xmlns:c="http://schemas.openxmlformats.org/drawingml/2006/chart" xmlns:r="http://schemas.openxmlformats.org/officeDocument/2006/relationships" r:id="rId3"/>
          </a:graphicData>
        </a:graphic>
      </p:graphicFrame>
      <p:pic>
        <p:nvPicPr>
          <p:cNvPr id="2" name="Google Shape;190;p5" title="llm4s_logo.png">
            <a:extLst>
              <a:ext uri="{FF2B5EF4-FFF2-40B4-BE49-F238E27FC236}">
                <a16:creationId xmlns:a16="http://schemas.microsoft.com/office/drawing/2014/main" id="{EE83C92E-87E8-279C-74A7-072CC8769BCB}"/>
              </a:ext>
            </a:extLst>
          </p:cNvPr>
          <p:cNvPicPr preferRelativeResize="0"/>
          <p:nvPr/>
        </p:nvPicPr>
        <p:blipFill rotWithShape="1">
          <a:blip r:embed="rId4">
            <a:alphaModFix/>
          </a:blip>
          <a:srcRect/>
          <a:stretch/>
        </p:blipFill>
        <p:spPr>
          <a:xfrm>
            <a:off x="6360160" y="683476"/>
            <a:ext cx="822958" cy="6648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6"/>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6"/>
          <p:cNvSpPr/>
          <p:nvPr/>
        </p:nvSpPr>
        <p:spPr>
          <a:xfrm flipH="1">
            <a:off x="6432540" y="3335867"/>
            <a:ext cx="246888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6"/>
          <p:cNvSpPr/>
          <p:nvPr/>
        </p:nvSpPr>
        <p:spPr>
          <a:xfrm>
            <a:off x="5650989" y="623275"/>
            <a:ext cx="3009130"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6"/>
          <p:cNvSpPr txBox="1"/>
          <p:nvPr/>
        </p:nvSpPr>
        <p:spPr>
          <a:xfrm>
            <a:off x="6039372" y="1056640"/>
            <a:ext cx="2398245" cy="3125746"/>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600"/>
              </a:spcAft>
              <a:buNone/>
            </a:pPr>
            <a:r>
              <a:rPr lang="en-US" sz="3900" b="1" i="0" u="none" strike="noStrike" cap="none">
                <a:solidFill>
                  <a:schemeClr val="dk1"/>
                </a:solidFill>
                <a:latin typeface="Arial"/>
                <a:ea typeface="Arial"/>
                <a:cs typeface="Arial"/>
                <a:sym typeface="Arial"/>
              </a:rPr>
              <a:t>Beyond Games - RAG Architecture</a:t>
            </a:r>
            <a:endParaRPr sz="3900" b="0" i="0" u="none" strike="noStrike" cap="none">
              <a:solidFill>
                <a:schemeClr val="dk1"/>
              </a:solidFill>
              <a:latin typeface="Arial"/>
              <a:ea typeface="Arial"/>
              <a:cs typeface="Arial"/>
              <a:sym typeface="Arial"/>
            </a:endParaRPr>
          </a:p>
        </p:txBody>
      </p:sp>
      <p:sp>
        <p:nvSpPr>
          <p:cNvPr id="200" name="Google Shape;200;p6"/>
          <p:cNvSpPr txBox="1"/>
          <p:nvPr/>
        </p:nvSpPr>
        <p:spPr>
          <a:xfrm>
            <a:off x="6039372" y="4301656"/>
            <a:ext cx="2029214" cy="76261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None/>
            </a:pPr>
            <a:r>
              <a:rPr lang="en-US" sz="1700" b="0" i="1" u="none" strike="noStrike" cap="none">
                <a:solidFill>
                  <a:schemeClr val="dk1"/>
                </a:solidFill>
                <a:latin typeface="Arial"/>
                <a:ea typeface="Arial"/>
                <a:cs typeface="Arial"/>
                <a:sym typeface="Arial"/>
              </a:rPr>
              <a:t>Coming Soon: RAG</a:t>
            </a:r>
            <a:endParaRPr sz="1700" b="0" i="0" u="none" strike="noStrike" cap="none">
              <a:solidFill>
                <a:schemeClr val="dk1"/>
              </a:solidFill>
              <a:latin typeface="Arial"/>
              <a:ea typeface="Arial"/>
              <a:cs typeface="Arial"/>
              <a:sym typeface="Arial"/>
            </a:endParaRPr>
          </a:p>
        </p:txBody>
      </p:sp>
      <p:graphicFrame>
        <p:nvGraphicFramePr>
          <p:cNvPr id="201" name="Google Shape;201;p6"/>
          <p:cNvGraphicFramePr/>
          <p:nvPr/>
        </p:nvGraphicFramePr>
        <p:xfrm>
          <a:off x="466256" y="623275"/>
          <a:ext cx="4942153" cy="560788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1945</Words>
  <Application>Microsoft Office PowerPoint</Application>
  <PresentationFormat>On-screen Show (4:3)</PresentationFormat>
  <Paragraphs>232</Paragraphs>
  <Slides>26</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Consolas</vt:lpstr>
      <vt:lpstr>Roboto</vt:lpstr>
      <vt:lpstr>Calibri</vt:lpstr>
      <vt:lpstr>Courier New</vt:lpstr>
      <vt:lpstr>Arial</vt:lpstr>
      <vt:lpstr>Office Theme</vt:lpstr>
      <vt:lpstr>1_Office Theme</vt:lpstr>
      <vt:lpstr>PowerPoint Presentation</vt:lpstr>
      <vt:lpstr>Let's Play SZork! </vt:lpstr>
      <vt:lpstr>PowerPoint Presentation</vt:lpstr>
      <vt:lpstr>PowerPoint Presentation</vt:lpstr>
      <vt:lpstr>Who We Are</vt:lpstr>
      <vt:lpstr>PowerPoint Presentation</vt:lpstr>
      <vt:lpstr>LLM4S – Bringing AI to Scala</vt:lpstr>
      <vt:lpstr>PowerPoint Presentation</vt:lpstr>
      <vt:lpstr>PowerPoint Presentation</vt:lpstr>
      <vt:lpstr>Code Generation Power</vt:lpstr>
      <vt:lpstr>PowerPoint Presentation</vt:lpstr>
      <vt:lpstr>PowerPoint Presentation</vt:lpstr>
      <vt:lpstr>Tool Calling in Action</vt:lpstr>
      <vt:lpstr>PowerPoint Presentation</vt:lpstr>
      <vt:lpstr>PowerPoint Presentation</vt:lpstr>
      <vt:lpstr>PowerPoint Presentation</vt:lpstr>
      <vt:lpstr>Python - Fails at runtime</vt:lpstr>
      <vt:lpstr>PowerPoint Presentation</vt:lpstr>
      <vt:lpstr>PowerPoint Presentation</vt:lpstr>
      <vt:lpstr>PowerPoint Presentation</vt:lpstr>
      <vt:lpstr>PowerPoint Presentation</vt:lpstr>
      <vt:lpstr>Join the Movement : Build the Cool Stuff</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rakesh shelar</cp:lastModifiedBy>
  <cp:revision>2</cp:revision>
  <dcterms:created xsi:type="dcterms:W3CDTF">2013-01-27T09:14:16Z</dcterms:created>
  <dcterms:modified xsi:type="dcterms:W3CDTF">2025-08-12T15:28:59Z</dcterms:modified>
</cp:coreProperties>
</file>